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2.xml" ContentType="application/vnd.openxmlformats-officedocument.drawingml.chart+xml"/>
  <Override PartName="/ppt/notesSlides/notesSlide25.xml" ContentType="application/vnd.openxmlformats-officedocument.presentationml.notesSlide+xml"/>
  <Override PartName="/ppt/charts/chart3.xml" ContentType="application/vnd.openxmlformats-officedocument.drawingml.chart+xml"/>
  <Override PartName="/ppt/notesSlides/notesSlide26.xml" ContentType="application/vnd.openxmlformats-officedocument.presentationml.notesSlide+xml"/>
  <Override PartName="/ppt/charts/chart4.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40"/>
  </p:notesMasterIdLst>
  <p:handoutMasterIdLst>
    <p:handoutMasterId r:id="rId41"/>
  </p:handoutMasterIdLst>
  <p:sldIdLst>
    <p:sldId id="256" r:id="rId2"/>
    <p:sldId id="257" r:id="rId3"/>
    <p:sldId id="258" r:id="rId4"/>
    <p:sldId id="259" r:id="rId5"/>
    <p:sldId id="305" r:id="rId6"/>
    <p:sldId id="260" r:id="rId7"/>
    <p:sldId id="296" r:id="rId8"/>
    <p:sldId id="299" r:id="rId9"/>
    <p:sldId id="306" r:id="rId10"/>
    <p:sldId id="301" r:id="rId11"/>
    <p:sldId id="270" r:id="rId12"/>
    <p:sldId id="307" r:id="rId13"/>
    <p:sldId id="303" r:id="rId14"/>
    <p:sldId id="304" r:id="rId15"/>
    <p:sldId id="283" r:id="rId16"/>
    <p:sldId id="292" r:id="rId17"/>
    <p:sldId id="289" r:id="rId18"/>
    <p:sldId id="290" r:id="rId19"/>
    <p:sldId id="271" r:id="rId20"/>
    <p:sldId id="272" r:id="rId21"/>
    <p:sldId id="261" r:id="rId22"/>
    <p:sldId id="298" r:id="rId23"/>
    <p:sldId id="288" r:id="rId24"/>
    <p:sldId id="278" r:id="rId25"/>
    <p:sldId id="266" r:id="rId26"/>
    <p:sldId id="308" r:id="rId27"/>
    <p:sldId id="276" r:id="rId28"/>
    <p:sldId id="284" r:id="rId29"/>
    <p:sldId id="309" r:id="rId30"/>
    <p:sldId id="281" r:id="rId31"/>
    <p:sldId id="287" r:id="rId32"/>
    <p:sldId id="286" r:id="rId33"/>
    <p:sldId id="310" r:id="rId34"/>
    <p:sldId id="312" r:id="rId35"/>
    <p:sldId id="282" r:id="rId36"/>
    <p:sldId id="277" r:id="rId37"/>
    <p:sldId id="273" r:id="rId38"/>
    <p:sldId id="26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alter" id="{051A2744-3BE3-8941-BD7A-4E59E0E9EE1F}">
          <p14:sldIdLst>
            <p14:sldId id="256"/>
            <p14:sldId id="257"/>
            <p14:sldId id="258"/>
            <p14:sldId id="259"/>
            <p14:sldId id="305"/>
            <p14:sldId id="260"/>
            <p14:sldId id="296"/>
          </p14:sldIdLst>
        </p14:section>
        <p14:section name="Songyuan" id="{4D471FC2-C8C2-9348-827C-A96629E6D9AA}">
          <p14:sldIdLst>
            <p14:sldId id="299"/>
            <p14:sldId id="306"/>
            <p14:sldId id="301"/>
            <p14:sldId id="270"/>
            <p14:sldId id="307"/>
            <p14:sldId id="303"/>
            <p14:sldId id="304"/>
          </p14:sldIdLst>
        </p14:section>
        <p14:section name="Samuel" id="{4405BE56-9F6B-1E4F-973E-26D051FD296D}">
          <p14:sldIdLst>
            <p14:sldId id="283"/>
            <p14:sldId id="292"/>
            <p14:sldId id="289"/>
            <p14:sldId id="290"/>
            <p14:sldId id="271"/>
            <p14:sldId id="272"/>
            <p14:sldId id="261"/>
            <p14:sldId id="298"/>
            <p14:sldId id="288"/>
          </p14:sldIdLst>
        </p14:section>
        <p14:section name="Ryan" id="{A1932261-5F0D-D743-BD0B-7349220EF4D1}">
          <p14:sldIdLst>
            <p14:sldId id="278"/>
            <p14:sldId id="266"/>
            <p14:sldId id="308"/>
            <p14:sldId id="276"/>
            <p14:sldId id="284"/>
            <p14:sldId id="309"/>
            <p14:sldId id="281"/>
            <p14:sldId id="287"/>
            <p14:sldId id="286"/>
            <p14:sldId id="310"/>
            <p14:sldId id="312"/>
            <p14:sldId id="282"/>
            <p14:sldId id="277"/>
          </p14:sldIdLst>
        </p14:section>
        <p14:section name="Walter" id="{EA5A2915-D27D-694E-ADDC-FE9CBB722BEC}">
          <p14:sldIdLst>
            <p14:sldId id="273"/>
            <p14:sldId id="269"/>
          </p14:sldIdLst>
        </p14:section>
      </p14:sectionLst>
    </p:ext>
    <p:ext uri="{EFAFB233-063F-42B5-8137-9DF3F51BA10A}">
      <p15:sldGuideLst xmlns=""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3F51B5"/>
    <a:srgbClr val="3948AB"/>
    <a:srgbClr val="5C6BC0"/>
    <a:srgbClr val="4B98C6"/>
    <a:srgbClr val="E8D0D0"/>
    <a:srgbClr val="FFFF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6" autoAdjust="0"/>
    <p:restoredTop sz="74291" autoAdjust="0"/>
  </p:normalViewPr>
  <p:slideViewPr>
    <p:cSldViewPr snapToGrid="0" snapToObjects="1">
      <p:cViewPr>
        <p:scale>
          <a:sx n="50" d="100"/>
          <a:sy n="50" d="100"/>
        </p:scale>
        <p:origin x="-2320" y="-464"/>
      </p:cViewPr>
      <p:guideLst>
        <p:guide orient="horz" pos="2183"/>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sam:Dropbox:I-Focus:Presentations:Semis:Research%20Data%20-%20Gam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winfr_000\Dropbox\I-Focus\Presentations\Semis\Research%20Data.xlsx"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Style" Target="style1.xml"/><Relationship Id="rId3" Type="http://schemas.microsoft.com/office/2011/relationships/chartColorStyle" Target="colors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18065182279363"/>
          <c:y val="0.10367649459854"/>
          <c:w val="0.863336606888795"/>
          <c:h val="0.72308840275322"/>
        </c:manualLayout>
      </c:layout>
      <c:barChart>
        <c:barDir val="col"/>
        <c:grouping val="clustered"/>
        <c:varyColors val="1"/>
        <c:ser>
          <c:idx val="0"/>
          <c:order val="0"/>
          <c:tx>
            <c:strRef>
              <c:f>'For Graph'!$B$2</c:f>
              <c:strCache>
                <c:ptCount val="1"/>
                <c:pt idx="0">
                  <c:v>Eye-Tracking</c:v>
                </c:pt>
              </c:strCache>
            </c:strRef>
          </c:tx>
          <c:spPr>
            <a:solidFill>
              <a:srgbClr val="4684EE"/>
            </a:solidFill>
          </c:spPr>
          <c:invertIfNegative val="1"/>
          <c:dLbls>
            <c:spPr>
              <a:noFill/>
              <a:ln>
                <a:noFill/>
              </a:ln>
              <a:effectLst/>
            </c:spPr>
            <c:txPr>
              <a:bodyPr/>
              <a:lstStyle/>
              <a:p>
                <a:pPr>
                  <a:defRPr sz="1400">
                    <a:solidFill>
                      <a:schemeClr val="tx2">
                        <a:lumMod val="75000"/>
                      </a:schemeClr>
                    </a:solidFill>
                    <a:latin typeface="Museo 300" pitchFamily="50"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'For Graph'!$A$3:$A$8</c:f>
              <c:numCache>
                <c:formatCode>General</c:formatCode>
                <c:ptCount val="6"/>
                <c:pt idx="0">
                  <c:v>1.0</c:v>
                </c:pt>
                <c:pt idx="1">
                  <c:v>2.0</c:v>
                </c:pt>
                <c:pt idx="2">
                  <c:v>3.0</c:v>
                </c:pt>
                <c:pt idx="3">
                  <c:v>4.0</c:v>
                </c:pt>
                <c:pt idx="4">
                  <c:v>5.0</c:v>
                </c:pt>
                <c:pt idx="5">
                  <c:v>6.0</c:v>
                </c:pt>
              </c:numCache>
            </c:numRef>
          </c:cat>
          <c:val>
            <c:numRef>
              <c:f>'For Graph'!$B$3:$B$8</c:f>
              <c:numCache>
                <c:formatCode>General</c:formatCode>
                <c:ptCount val="6"/>
                <c:pt idx="0">
                  <c:v>41.0</c:v>
                </c:pt>
                <c:pt idx="1">
                  <c:v>59.0</c:v>
                </c:pt>
                <c:pt idx="2">
                  <c:v>77.0</c:v>
                </c:pt>
                <c:pt idx="3">
                  <c:v>51.0</c:v>
                </c:pt>
                <c:pt idx="4">
                  <c:v>40.0</c:v>
                </c:pt>
                <c:pt idx="5">
                  <c:v>40.0</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Lst>
        </c:ser>
        <c:ser>
          <c:idx val="1"/>
          <c:order val="1"/>
          <c:tx>
            <c:strRef>
              <c:f>'For Graph'!$C$2</c:f>
              <c:strCache>
                <c:ptCount val="1"/>
                <c:pt idx="0">
                  <c:v>Mouse</c:v>
                </c:pt>
              </c:strCache>
            </c:strRef>
          </c:tx>
          <c:spPr>
            <a:solidFill>
              <a:srgbClr val="DC3912"/>
            </a:solidFill>
          </c:spPr>
          <c:invertIfNegative val="1"/>
          <c:dLbls>
            <c:spPr>
              <a:noFill/>
              <a:ln>
                <a:noFill/>
              </a:ln>
              <a:effectLst/>
            </c:spPr>
            <c:txPr>
              <a:bodyPr/>
              <a:lstStyle/>
              <a:p>
                <a:pPr>
                  <a:defRPr sz="1400">
                    <a:solidFill>
                      <a:schemeClr val="accent6">
                        <a:lumMod val="20000"/>
                        <a:lumOff val="80000"/>
                      </a:schemeClr>
                    </a:solidFill>
                    <a:latin typeface="Museo 300" pitchFamily="50"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'For Graph'!$A$3:$A$8</c:f>
              <c:numCache>
                <c:formatCode>General</c:formatCode>
                <c:ptCount val="6"/>
                <c:pt idx="0">
                  <c:v>1.0</c:v>
                </c:pt>
                <c:pt idx="1">
                  <c:v>2.0</c:v>
                </c:pt>
                <c:pt idx="2">
                  <c:v>3.0</c:v>
                </c:pt>
                <c:pt idx="3">
                  <c:v>4.0</c:v>
                </c:pt>
                <c:pt idx="4">
                  <c:v>5.0</c:v>
                </c:pt>
                <c:pt idx="5">
                  <c:v>6.0</c:v>
                </c:pt>
              </c:numCache>
            </c:numRef>
          </c:cat>
          <c:val>
            <c:numRef>
              <c:f>'For Graph'!$C$3:$C$8</c:f>
              <c:numCache>
                <c:formatCode>General</c:formatCode>
                <c:ptCount val="6"/>
                <c:pt idx="0">
                  <c:v>49.0</c:v>
                </c:pt>
                <c:pt idx="1">
                  <c:v>58.0</c:v>
                </c:pt>
                <c:pt idx="2">
                  <c:v>40.0</c:v>
                </c:pt>
                <c:pt idx="3">
                  <c:v>34.0</c:v>
                </c:pt>
                <c:pt idx="4">
                  <c:v>46.0</c:v>
                </c:pt>
                <c:pt idx="5">
                  <c:v>41.0</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Lst>
        </c:ser>
        <c:ser>
          <c:idx val="2"/>
          <c:order val="2"/>
          <c:tx>
            <c:strRef>
              <c:f>'For Graph'!$D$2</c:f>
              <c:strCache>
                <c:ptCount val="1"/>
                <c:pt idx="0">
                  <c:v>Leap Motion</c:v>
                </c:pt>
              </c:strCache>
            </c:strRef>
          </c:tx>
          <c:spPr>
            <a:solidFill>
              <a:srgbClr val="FF9900"/>
            </a:solidFill>
          </c:spPr>
          <c:invertIfNegative val="1"/>
          <c:dLbls>
            <c:spPr>
              <a:noFill/>
              <a:ln>
                <a:noFill/>
              </a:ln>
              <a:effectLst/>
            </c:spPr>
            <c:txPr>
              <a:bodyPr/>
              <a:lstStyle/>
              <a:p>
                <a:pPr>
                  <a:defRPr sz="1400">
                    <a:solidFill>
                      <a:srgbClr val="800000"/>
                    </a:solidFill>
                    <a:latin typeface="Museo 300" pitchFamily="50"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'For Graph'!$A$3:$A$8</c:f>
              <c:numCache>
                <c:formatCode>General</c:formatCode>
                <c:ptCount val="6"/>
                <c:pt idx="0">
                  <c:v>1.0</c:v>
                </c:pt>
                <c:pt idx="1">
                  <c:v>2.0</c:v>
                </c:pt>
                <c:pt idx="2">
                  <c:v>3.0</c:v>
                </c:pt>
                <c:pt idx="3">
                  <c:v>4.0</c:v>
                </c:pt>
                <c:pt idx="4">
                  <c:v>5.0</c:v>
                </c:pt>
                <c:pt idx="5">
                  <c:v>6.0</c:v>
                </c:pt>
              </c:numCache>
            </c:numRef>
          </c:cat>
          <c:val>
            <c:numRef>
              <c:f>'For Graph'!$D$3:$D$8</c:f>
              <c:numCache>
                <c:formatCode>General</c:formatCode>
                <c:ptCount val="6"/>
                <c:pt idx="0">
                  <c:v>83.0</c:v>
                </c:pt>
                <c:pt idx="1">
                  <c:v>125.0</c:v>
                </c:pt>
                <c:pt idx="2">
                  <c:v>110.0</c:v>
                </c:pt>
                <c:pt idx="3">
                  <c:v>210.0</c:v>
                </c:pt>
                <c:pt idx="4">
                  <c:v>116.0</c:v>
                </c:pt>
                <c:pt idx="5">
                  <c:v>60.0</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Lst>
        </c:ser>
        <c:dLbls>
          <c:dLblPos val="inBase"/>
          <c:showLegendKey val="0"/>
          <c:showVal val="1"/>
          <c:showCatName val="0"/>
          <c:showSerName val="0"/>
          <c:showPercent val="0"/>
          <c:showBubbleSize val="0"/>
        </c:dLbls>
        <c:gapWidth val="150"/>
        <c:axId val="2107809432"/>
        <c:axId val="2107815224"/>
      </c:barChart>
      <c:catAx>
        <c:axId val="2107809432"/>
        <c:scaling>
          <c:orientation val="minMax"/>
        </c:scaling>
        <c:delete val="0"/>
        <c:axPos val="b"/>
        <c:title>
          <c:tx>
            <c:rich>
              <a:bodyPr/>
              <a:lstStyle/>
              <a:p>
                <a:pPr>
                  <a:defRPr>
                    <a:latin typeface="Museo 300" pitchFamily="50" charset="0"/>
                  </a:defRPr>
                </a:pPr>
                <a:r>
                  <a:rPr lang="en-US" dirty="0" smtClean="0">
                    <a:latin typeface="Museo 300" pitchFamily="50" charset="0"/>
                  </a:rPr>
                  <a:t>Participants</a:t>
                </a:r>
                <a:endParaRPr lang="en-US" dirty="0">
                  <a:latin typeface="Museo 300" pitchFamily="50" charset="0"/>
                </a:endParaRPr>
              </a:p>
            </c:rich>
          </c:tx>
          <c:layout>
            <c:manualLayout>
              <c:xMode val="edge"/>
              <c:yMode val="edge"/>
              <c:x val="0.465017114634595"/>
              <c:y val="0.922417189072994"/>
            </c:manualLayout>
          </c:layout>
          <c:overlay val="0"/>
        </c:title>
        <c:numFmt formatCode="General" sourceLinked="1"/>
        <c:majorTickMark val="cross"/>
        <c:minorTickMark val="cross"/>
        <c:tickLblPos val="nextTo"/>
        <c:txPr>
          <a:bodyPr/>
          <a:lstStyle/>
          <a:p>
            <a:pPr>
              <a:defRPr>
                <a:latin typeface="Museo 300" pitchFamily="50" charset="0"/>
              </a:defRPr>
            </a:pPr>
            <a:endParaRPr lang="en-US"/>
          </a:p>
        </c:txPr>
        <c:crossAx val="2107815224"/>
        <c:crosses val="autoZero"/>
        <c:auto val="1"/>
        <c:lblAlgn val="ctr"/>
        <c:lblOffset val="100"/>
        <c:noMultiLvlLbl val="1"/>
      </c:catAx>
      <c:valAx>
        <c:axId val="2107815224"/>
        <c:scaling>
          <c:orientation val="minMax"/>
        </c:scaling>
        <c:delete val="0"/>
        <c:axPos val="l"/>
        <c:majorGridlines>
          <c:spPr>
            <a:ln>
              <a:solidFill>
                <a:srgbClr val="B7B7B7"/>
              </a:solidFill>
            </a:ln>
          </c:spPr>
        </c:majorGridlines>
        <c:title>
          <c:tx>
            <c:rich>
              <a:bodyPr/>
              <a:lstStyle/>
              <a:p>
                <a:pPr>
                  <a:defRPr/>
                </a:pPr>
                <a:r>
                  <a:rPr lang="en-US"/>
                  <a:t>Timing</a:t>
                </a:r>
              </a:p>
            </c:rich>
          </c:tx>
          <c:layout/>
          <c:overlay val="0"/>
        </c:title>
        <c:numFmt formatCode="General" sourceLinked="1"/>
        <c:majorTickMark val="cross"/>
        <c:minorTickMark val="cross"/>
        <c:tickLblPos val="nextTo"/>
        <c:spPr>
          <a:ln w="47625">
            <a:noFill/>
          </a:ln>
        </c:spPr>
        <c:crossAx val="2107809432"/>
        <c:crosses val="autoZero"/>
        <c:crossBetween val="between"/>
      </c:valAx>
    </c:plotArea>
    <c:legend>
      <c:legendPos val="tr"/>
      <c:legendEntry>
        <c:idx val="0"/>
        <c:txPr>
          <a:bodyPr/>
          <a:lstStyle/>
          <a:p>
            <a:pPr>
              <a:defRPr sz="2000">
                <a:latin typeface="Museo 300" pitchFamily="50" charset="0"/>
              </a:defRPr>
            </a:pPr>
            <a:endParaRPr lang="en-US"/>
          </a:p>
        </c:txPr>
      </c:legendEntry>
      <c:legendEntry>
        <c:idx val="1"/>
        <c:txPr>
          <a:bodyPr/>
          <a:lstStyle/>
          <a:p>
            <a:pPr>
              <a:defRPr sz="2000">
                <a:latin typeface="Museo 300" pitchFamily="50" charset="0"/>
              </a:defRPr>
            </a:pPr>
            <a:endParaRPr lang="en-US"/>
          </a:p>
        </c:txPr>
      </c:legendEntry>
      <c:legendEntry>
        <c:idx val="2"/>
        <c:txPr>
          <a:bodyPr/>
          <a:lstStyle/>
          <a:p>
            <a:pPr>
              <a:defRPr sz="2000">
                <a:latin typeface="Museo 300" pitchFamily="50" charset="0"/>
              </a:defRPr>
            </a:pPr>
            <a:endParaRPr lang="en-US"/>
          </a:p>
        </c:txPr>
      </c:legendEntry>
      <c:layout>
        <c:manualLayout>
          <c:xMode val="edge"/>
          <c:yMode val="edge"/>
          <c:x val="0.451752118179633"/>
          <c:y val="0.00133083012255121"/>
          <c:w val="0.539664092205671"/>
          <c:h val="0.0915128748311996"/>
        </c:manualLayout>
      </c:layout>
      <c:overlay val="1"/>
      <c:txPr>
        <a:bodyPr/>
        <a:lstStyle/>
        <a:p>
          <a:pPr>
            <a:defRPr sz="2000"/>
          </a:pPr>
          <a:endParaRPr lang="en-US"/>
        </a:p>
      </c:txPr>
    </c:legend>
    <c:plotVisOnly val="1"/>
    <c:dispBlanksAs val="zero"/>
    <c:showDLblsOverMax val="1"/>
  </c:chart>
  <c:txPr>
    <a:bodyPr/>
    <a:lstStyle/>
    <a:p>
      <a:pPr>
        <a:defRPr sz="2000">
          <a:solidFill>
            <a:srgbClr val="EEECE1"/>
          </a:solidFill>
          <a:latin typeface="Museo 300 Regular"/>
          <a:cs typeface="Museo 300 Regula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25149349933434"/>
          <c:y val="0.0388283911276372"/>
          <c:w val="0.859971119130331"/>
          <c:h val="0.783052508307101"/>
        </c:manualLayout>
      </c:layout>
      <c:barChart>
        <c:barDir val="col"/>
        <c:grouping val="clustered"/>
        <c:varyColors val="1"/>
        <c:ser>
          <c:idx val="0"/>
          <c:order val="0"/>
          <c:tx>
            <c:strRef>
              <c:f>'For Graph'!$G$2</c:f>
              <c:strCache>
                <c:ptCount val="1"/>
                <c:pt idx="0">
                  <c:v>Hands-Free</c:v>
                </c:pt>
              </c:strCache>
            </c:strRef>
          </c:tx>
          <c:spPr>
            <a:solidFill>
              <a:srgbClr val="4684EE"/>
            </a:solidFill>
          </c:spPr>
          <c:invertIfNegative val="1"/>
          <c:dLbls>
            <c:spPr>
              <a:noFill/>
              <a:ln>
                <a:noFill/>
              </a:ln>
              <a:effectLst/>
            </c:spPr>
            <c:txPr>
              <a:bodyPr/>
              <a:lstStyle/>
              <a:p>
                <a:pPr>
                  <a:defRPr sz="1400">
                    <a:latin typeface="Museo 300" pitchFamily="50"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'For Graph'!$F$3:$F$8</c:f>
              <c:numCache>
                <c:formatCode>General</c:formatCode>
                <c:ptCount val="6"/>
                <c:pt idx="0">
                  <c:v>1.0</c:v>
                </c:pt>
                <c:pt idx="1">
                  <c:v>2.0</c:v>
                </c:pt>
                <c:pt idx="2">
                  <c:v>3.0</c:v>
                </c:pt>
                <c:pt idx="3">
                  <c:v>4.0</c:v>
                </c:pt>
                <c:pt idx="4">
                  <c:v>5.0</c:v>
                </c:pt>
                <c:pt idx="5">
                  <c:v>6.0</c:v>
                </c:pt>
              </c:numCache>
            </c:numRef>
          </c:cat>
          <c:val>
            <c:numRef>
              <c:f>'For Graph'!$G$3:$G$8</c:f>
              <c:numCache>
                <c:formatCode>General</c:formatCode>
                <c:ptCount val="6"/>
                <c:pt idx="0">
                  <c:v>172.0</c:v>
                </c:pt>
                <c:pt idx="1">
                  <c:v>113.0</c:v>
                </c:pt>
                <c:pt idx="2">
                  <c:v>210.0</c:v>
                </c:pt>
                <c:pt idx="3">
                  <c:v>159.0</c:v>
                </c:pt>
                <c:pt idx="4">
                  <c:v>148.0</c:v>
                </c:pt>
                <c:pt idx="5">
                  <c:v>136.0</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Lst>
        </c:ser>
        <c:ser>
          <c:idx val="1"/>
          <c:order val="1"/>
          <c:tx>
            <c:strRef>
              <c:f>'For Graph'!$H$2</c:f>
              <c:strCache>
                <c:ptCount val="1"/>
                <c:pt idx="0">
                  <c:v>Mouse</c:v>
                </c:pt>
              </c:strCache>
            </c:strRef>
          </c:tx>
          <c:spPr>
            <a:solidFill>
              <a:srgbClr val="DC3912"/>
            </a:solidFill>
          </c:spPr>
          <c:invertIfNegative val="1"/>
          <c:dLbls>
            <c:spPr>
              <a:noFill/>
              <a:ln>
                <a:noFill/>
              </a:ln>
              <a:effectLst/>
            </c:spPr>
            <c:txPr>
              <a:bodyPr/>
              <a:lstStyle/>
              <a:p>
                <a:pPr>
                  <a:defRPr sz="1400">
                    <a:latin typeface="Museo 300" pitchFamily="50"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'For Graph'!$F$3:$F$8</c:f>
              <c:numCache>
                <c:formatCode>General</c:formatCode>
                <c:ptCount val="6"/>
                <c:pt idx="0">
                  <c:v>1.0</c:v>
                </c:pt>
                <c:pt idx="1">
                  <c:v>2.0</c:v>
                </c:pt>
                <c:pt idx="2">
                  <c:v>3.0</c:v>
                </c:pt>
                <c:pt idx="3">
                  <c:v>4.0</c:v>
                </c:pt>
                <c:pt idx="4">
                  <c:v>5.0</c:v>
                </c:pt>
                <c:pt idx="5">
                  <c:v>6.0</c:v>
                </c:pt>
              </c:numCache>
            </c:numRef>
          </c:cat>
          <c:val>
            <c:numRef>
              <c:f>'For Graph'!$H$3:$H$8</c:f>
              <c:numCache>
                <c:formatCode>General</c:formatCode>
                <c:ptCount val="6"/>
                <c:pt idx="0">
                  <c:v>202.0</c:v>
                </c:pt>
                <c:pt idx="1">
                  <c:v>193.0</c:v>
                </c:pt>
                <c:pt idx="2">
                  <c:v>191.0</c:v>
                </c:pt>
                <c:pt idx="3">
                  <c:v>156.0</c:v>
                </c:pt>
                <c:pt idx="4">
                  <c:v>178.0</c:v>
                </c:pt>
                <c:pt idx="5">
                  <c:v>204.0</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Lst>
        </c:ser>
        <c:dLbls>
          <c:dLblPos val="inBase"/>
          <c:showLegendKey val="0"/>
          <c:showVal val="1"/>
          <c:showCatName val="0"/>
          <c:showSerName val="0"/>
          <c:showPercent val="0"/>
          <c:showBubbleSize val="0"/>
        </c:dLbls>
        <c:gapWidth val="150"/>
        <c:axId val="2135235240"/>
        <c:axId val="2135240824"/>
      </c:barChart>
      <c:catAx>
        <c:axId val="2135235240"/>
        <c:scaling>
          <c:orientation val="minMax"/>
        </c:scaling>
        <c:delete val="0"/>
        <c:axPos val="b"/>
        <c:title>
          <c:tx>
            <c:rich>
              <a:bodyPr/>
              <a:lstStyle/>
              <a:p>
                <a:pPr>
                  <a:defRPr>
                    <a:latin typeface="Museo 300" pitchFamily="50" charset="0"/>
                  </a:defRPr>
                </a:pPr>
                <a:r>
                  <a:rPr lang="en-US">
                    <a:latin typeface="Museo 300" pitchFamily="50" charset="0"/>
                  </a:rPr>
                  <a:t>Participants</a:t>
                </a:r>
              </a:p>
            </c:rich>
          </c:tx>
          <c:layout/>
          <c:overlay val="0"/>
        </c:title>
        <c:numFmt formatCode="General" sourceLinked="1"/>
        <c:majorTickMark val="cross"/>
        <c:minorTickMark val="cross"/>
        <c:tickLblPos val="nextTo"/>
        <c:txPr>
          <a:bodyPr/>
          <a:lstStyle/>
          <a:p>
            <a:pPr>
              <a:defRPr>
                <a:latin typeface="Museo 300" pitchFamily="50" charset="0"/>
              </a:defRPr>
            </a:pPr>
            <a:endParaRPr lang="en-US"/>
          </a:p>
        </c:txPr>
        <c:crossAx val="2135240824"/>
        <c:crosses val="autoZero"/>
        <c:auto val="1"/>
        <c:lblAlgn val="ctr"/>
        <c:lblOffset val="100"/>
        <c:noMultiLvlLbl val="1"/>
      </c:catAx>
      <c:valAx>
        <c:axId val="2135240824"/>
        <c:scaling>
          <c:orientation val="minMax"/>
        </c:scaling>
        <c:delete val="0"/>
        <c:axPos val="l"/>
        <c:majorGridlines>
          <c:spPr>
            <a:ln>
              <a:solidFill>
                <a:srgbClr val="B7B7B7"/>
              </a:solidFill>
            </a:ln>
          </c:spPr>
        </c:majorGridlines>
        <c:title>
          <c:tx>
            <c:rich>
              <a:bodyPr/>
              <a:lstStyle/>
              <a:p>
                <a:pPr>
                  <a:defRPr sz="2000"/>
                </a:pPr>
                <a:r>
                  <a:rPr lang="en-US" sz="2000"/>
                  <a:t>QUIS Score</a:t>
                </a:r>
              </a:p>
            </c:rich>
          </c:tx>
          <c:layout/>
          <c:overlay val="0"/>
        </c:title>
        <c:numFmt formatCode="General" sourceLinked="1"/>
        <c:majorTickMark val="cross"/>
        <c:minorTickMark val="cross"/>
        <c:tickLblPos val="nextTo"/>
        <c:spPr>
          <a:ln w="47625">
            <a:noFill/>
          </a:ln>
        </c:spPr>
        <c:txPr>
          <a:bodyPr/>
          <a:lstStyle/>
          <a:p>
            <a:pPr>
              <a:defRPr>
                <a:latin typeface="Museo 300" pitchFamily="50" charset="0"/>
              </a:defRPr>
            </a:pPr>
            <a:endParaRPr lang="en-US"/>
          </a:p>
        </c:txPr>
        <c:crossAx val="2135235240"/>
        <c:crosses val="autoZero"/>
        <c:crossBetween val="between"/>
      </c:valAx>
    </c:plotArea>
    <c:legend>
      <c:legendPos val="r"/>
      <c:layout>
        <c:manualLayout>
          <c:xMode val="edge"/>
          <c:yMode val="edge"/>
          <c:x val="0.541679437615682"/>
          <c:y val="0.0247723045557665"/>
          <c:w val="0.448339574538219"/>
          <c:h val="0.144397651023594"/>
        </c:manualLayout>
      </c:layout>
      <c:overlay val="0"/>
      <c:txPr>
        <a:bodyPr/>
        <a:lstStyle/>
        <a:p>
          <a:pPr>
            <a:defRPr sz="2000">
              <a:latin typeface="Museo 300" pitchFamily="50" charset="0"/>
            </a:defRPr>
          </a:pPr>
          <a:endParaRPr lang="en-US"/>
        </a:p>
      </c:txPr>
    </c:legend>
    <c:plotVisOnly val="1"/>
    <c:dispBlanksAs val="zero"/>
    <c:showDLblsOverMax val="1"/>
  </c:chart>
  <c:txPr>
    <a:bodyPr/>
    <a:lstStyle/>
    <a:p>
      <a:pPr>
        <a:defRPr sz="1800">
          <a:solidFill>
            <a:schemeClr val="bg2"/>
          </a:solidFill>
          <a:latin typeface="Museo 300 Regular"/>
          <a:cs typeface="Museo 300 Regula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pieChart>
        <c:varyColors val="1"/>
        <c:ser>
          <c:idx val="0"/>
          <c:order val="0"/>
          <c:tx>
            <c:strRef>
              <c:f>Sheet1!$B$1</c:f>
              <c:strCache>
                <c:ptCount val="1"/>
                <c:pt idx="0">
                  <c:v>Participants</c:v>
                </c:pt>
              </c:strCache>
            </c:strRef>
          </c:tx>
          <c:dLbls>
            <c:spPr>
              <a:noFill/>
              <a:ln>
                <a:noFill/>
              </a:ln>
              <a:effectLst/>
            </c:spPr>
            <c:txPr>
              <a:bodyPr/>
              <a:lstStyle/>
              <a:p>
                <a:pPr>
                  <a:defRPr sz="2400">
                    <a:solidFill>
                      <a:schemeClr val="tx1"/>
                    </a:solidFill>
                    <a:latin typeface="Museo 300" pitchFamily="50" charset="0"/>
                    <a:cs typeface="Museo 300 Regular"/>
                  </a:defRPr>
                </a:pPr>
                <a:endParaRPr lang="en-US"/>
              </a:p>
            </c:txPr>
            <c:dLblPos val="ct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Sheet1!$A$2:$A$3</c:f>
              <c:strCache>
                <c:ptCount val="2"/>
                <c:pt idx="0">
                  <c:v>Hands-Free</c:v>
                </c:pt>
                <c:pt idx="1">
                  <c:v>Mouse</c:v>
                </c:pt>
              </c:strCache>
            </c:strRef>
          </c:cat>
          <c:val>
            <c:numRef>
              <c:f>Sheet1!$B$2:$B$3</c:f>
              <c:numCache>
                <c:formatCode>General</c:formatCode>
                <c:ptCount val="2"/>
                <c:pt idx="0">
                  <c:v>3.0</c:v>
                </c:pt>
                <c:pt idx="1">
                  <c:v>3.0</c:v>
                </c:pt>
              </c:numCache>
            </c:numRef>
          </c:val>
        </c:ser>
        <c:dLbls>
          <c:dLblPos val="ctr"/>
          <c:showLegendKey val="0"/>
          <c:showVal val="1"/>
          <c:showCatName val="0"/>
          <c:showSerName val="0"/>
          <c:showPercent val="0"/>
          <c:showBubbleSize val="0"/>
          <c:showLeaderLines val="1"/>
        </c:dLbls>
        <c:firstSliceAng val="0"/>
      </c:pieChart>
    </c:plotArea>
    <c:legend>
      <c:legendPos val="r"/>
      <c:layout>
        <c:manualLayout>
          <c:xMode val="edge"/>
          <c:yMode val="edge"/>
          <c:x val="0.594543862687753"/>
          <c:y val="0.315412647637795"/>
          <c:w val="0.403778285184922"/>
          <c:h val="0.322049212598425"/>
        </c:manualLayout>
      </c:layout>
      <c:overlay val="0"/>
      <c:txPr>
        <a:bodyPr/>
        <a:lstStyle/>
        <a:p>
          <a:pPr>
            <a:defRPr sz="2800">
              <a:solidFill>
                <a:srgbClr val="EEECE1"/>
              </a:solidFill>
              <a:latin typeface="Museo 300" pitchFamily="50" charset="0"/>
              <a:cs typeface="Museo 300 Regular"/>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explosion val="11"/>
            <c:spPr>
              <a:solidFill>
                <a:schemeClr val="accent1">
                  <a:alpha val="9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dPt>
          <c:dPt>
            <c:idx val="1"/>
            <c:bubble3D val="0"/>
            <c:spPr>
              <a:solidFill>
                <a:schemeClr val="accent2">
                  <a:alpha val="90000"/>
                </a:scheme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dPt>
          <c:dLbls>
            <c:dLbl>
              <c:idx val="0"/>
              <c:layout>
                <c:manualLayout>
                  <c:x val="-0.154759520307602"/>
                  <c:y val="-0.250263186279797"/>
                </c:manualLayout>
              </c:layout>
              <c:spPr>
                <a:noFill/>
                <a:ln w="12700" cap="flat" cmpd="sng" algn="ctr">
                  <a:noFill/>
                  <a:round/>
                </a:ln>
                <a:effectLst/>
              </c:spPr>
              <c:txPr>
                <a:bodyPr rot="0" spcFirstLastPara="1" vertOverflow="clip" horzOverflow="clip" vert="horz" wrap="square" lIns="38100" tIns="19050" rIns="38100" bIns="19050" anchor="ctr" anchorCtr="1">
                  <a:spAutoFit/>
                </a:bodyPr>
                <a:lstStyle/>
                <a:p>
                  <a:pPr>
                    <a:defRPr sz="2400" b="0" i="0" u="none" strike="noStrike" kern="1200" baseline="0">
                      <a:solidFill>
                        <a:schemeClr val="tx2">
                          <a:lumMod val="50000"/>
                        </a:schemeClr>
                      </a:solidFill>
                      <a:effectLst/>
                      <a:latin typeface="Museo 300" panose="02000000000000000000" pitchFamily="50" charset="0"/>
                      <a:ea typeface="+mn-ea"/>
                      <a:cs typeface="+mn-cs"/>
                    </a:defRPr>
                  </a:pPr>
                  <a:endParaRPr lang="en-US"/>
                </a:p>
              </c:txPr>
              <c:dLblPos val="bestFit"/>
              <c:showLegendKey val="0"/>
              <c:showVal val="0"/>
              <c:showCatName val="1"/>
              <c:showSerName val="0"/>
              <c:showPercent val="0"/>
              <c:showBubbleSize val="0"/>
            </c:dLbl>
            <c:dLbl>
              <c:idx val="1"/>
              <c:layout>
                <c:manualLayout>
                  <c:x val="0.123360711275636"/>
                  <c:y val="0.173508071765002"/>
                </c:manualLayout>
              </c:layout>
              <c:spPr>
                <a:noFill/>
                <a:ln w="12700" cap="flat" cmpd="sng" algn="ctr">
                  <a:noFill/>
                  <a:round/>
                </a:ln>
                <a:effectLst/>
              </c:spPr>
              <c:txPr>
                <a:bodyPr rot="0" spcFirstLastPara="1" vertOverflow="clip" horzOverflow="clip" vert="horz" wrap="square" lIns="38100" tIns="19050" rIns="38100" bIns="19050" anchor="ctr" anchorCtr="1">
                  <a:spAutoFit/>
                </a:bodyPr>
                <a:lstStyle/>
                <a:p>
                  <a:pPr>
                    <a:defRPr sz="2400" b="0" i="0" u="none" strike="noStrike" kern="1200" baseline="0">
                      <a:solidFill>
                        <a:schemeClr val="accent2">
                          <a:lumMod val="50000"/>
                        </a:schemeClr>
                      </a:solidFill>
                      <a:effectLst/>
                      <a:latin typeface="Museo 300" panose="02000000000000000000" pitchFamily="50" charset="0"/>
                      <a:ea typeface="+mn-ea"/>
                      <a:cs typeface="+mn-cs"/>
                    </a:defRPr>
                  </a:pPr>
                  <a:endParaRPr lang="en-US"/>
                </a:p>
              </c:txPr>
              <c:dLblPos val="bestFit"/>
              <c:showLegendKey val="0"/>
              <c:showVal val="0"/>
              <c:showCatName val="1"/>
              <c:showSerName val="0"/>
              <c:showPercent val="0"/>
              <c:showBubbleSize val="0"/>
            </c:dLbl>
            <c:spPr>
              <a:noFill/>
              <a:ln>
                <a:noFill/>
              </a:ln>
              <a:effectLst/>
            </c:spPr>
            <c:dLblPos val="inEnd"/>
            <c:showLegendKey val="0"/>
            <c:showVal val="0"/>
            <c:showCatName val="1"/>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15:layout/>
              </c:ext>
            </c:extLst>
          </c:dLbls>
          <c:cat>
            <c:strRef>
              <c:f>Sheet1!$A$2:$A$3</c:f>
              <c:strCache>
                <c:ptCount val="2"/>
                <c:pt idx="0">
                  <c:v>Physical Click</c:v>
                </c:pt>
                <c:pt idx="1">
                  <c:v>Modified Cursor</c:v>
                </c:pt>
              </c:strCache>
            </c:strRef>
          </c:cat>
          <c:val>
            <c:numRef>
              <c:f>Sheet1!$B$2:$B$3</c:f>
              <c:numCache>
                <c:formatCode>General</c:formatCode>
                <c:ptCount val="2"/>
                <c:pt idx="0">
                  <c:v>5.0</c:v>
                </c:pt>
                <c:pt idx="1">
                  <c:v>1.0</c:v>
                </c:pt>
              </c:numCache>
            </c:numRef>
          </c:val>
        </c:ser>
        <c:dLbls>
          <c:dLblPos val="inEnd"/>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4C7631-FBED-8347-BC92-CB748A3E6464}" type="doc">
      <dgm:prSet loTypeId="urn:microsoft.com/office/officeart/2005/8/layout/vProcess5" loCatId="" qsTypeId="urn:microsoft.com/office/officeart/2005/8/quickstyle/simple1" qsCatId="simple" csTypeId="urn:microsoft.com/office/officeart/2005/8/colors/colorful2" csCatId="colorful" phldr="1"/>
      <dgm:spPr/>
    </dgm:pt>
    <dgm:pt modelId="{B516035F-E364-8F4F-92B0-A27BA4D3BF6B}">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4800" b="0" i="0" dirty="0" smtClean="0">
              <a:latin typeface="Museo 300" pitchFamily="50" charset="0"/>
              <a:cs typeface="Museo 300 Regular"/>
            </a:rPr>
            <a:t>Application</a:t>
          </a:r>
        </a:p>
      </dgm:t>
    </dgm:pt>
    <dgm:pt modelId="{D1457177-C1A0-034D-A34B-F58A268B494C}" type="parTrans" cxnId="{85C614FF-41F5-5148-ACAC-F132801415DC}">
      <dgm:prSet/>
      <dgm:spPr/>
      <dgm:t>
        <a:bodyPr/>
        <a:lstStyle/>
        <a:p>
          <a:endParaRPr lang="en-US" sz="1400">
            <a:latin typeface="Museo 300 Regular"/>
            <a:cs typeface="Museo 300 Regular"/>
          </a:endParaRPr>
        </a:p>
      </dgm:t>
    </dgm:pt>
    <dgm:pt modelId="{631C805C-BDB3-8344-8EC7-DA39D9A4CADA}" type="sibTrans" cxnId="{85C614FF-41F5-5148-ACAC-F132801415DC}">
      <dgm:prSet custT="1"/>
      <dgm:spPr/>
      <dgm:t>
        <a:bodyPr/>
        <a:lstStyle/>
        <a:p>
          <a:endParaRPr lang="en-US" sz="2800">
            <a:latin typeface="Museo 300 Regular"/>
            <a:cs typeface="Museo 300 Regular"/>
          </a:endParaRPr>
        </a:p>
      </dgm:t>
    </dgm:pt>
    <dgm:pt modelId="{7FE91CC1-D08F-4743-BD0F-39BB9908C881}">
      <dgm:prSet phldrT="[Text]" custT="1"/>
      <dgm:spPr/>
      <dgm:t>
        <a:bodyPr/>
        <a:lstStyle/>
        <a:p>
          <a:r>
            <a:rPr lang="en-US" sz="4800" b="0" i="0" dirty="0" smtClean="0">
              <a:latin typeface="Museo 300" pitchFamily="50" charset="0"/>
              <a:cs typeface="Museo 300 Regular"/>
            </a:rPr>
            <a:t>Research</a:t>
          </a:r>
          <a:endParaRPr lang="en-US" sz="4800" b="0" i="0" dirty="0">
            <a:latin typeface="Museo 300" pitchFamily="50" charset="0"/>
            <a:cs typeface="Museo 300 Regular"/>
          </a:endParaRPr>
        </a:p>
      </dgm:t>
    </dgm:pt>
    <dgm:pt modelId="{267F3ABE-182B-E940-A51E-89F59EA01BD1}" type="parTrans" cxnId="{9D4D972F-364D-534E-A487-86FFA12F7121}">
      <dgm:prSet/>
      <dgm:spPr/>
      <dgm:t>
        <a:bodyPr/>
        <a:lstStyle/>
        <a:p>
          <a:endParaRPr lang="en-US" sz="1400">
            <a:latin typeface="Museo 300 Regular"/>
            <a:cs typeface="Museo 300 Regular"/>
          </a:endParaRPr>
        </a:p>
      </dgm:t>
    </dgm:pt>
    <dgm:pt modelId="{DF803F55-381F-E942-BF73-50FF6043FAB0}" type="sibTrans" cxnId="{9D4D972F-364D-534E-A487-86FFA12F7121}">
      <dgm:prSet custT="1"/>
      <dgm:spPr/>
      <dgm:t>
        <a:bodyPr/>
        <a:lstStyle/>
        <a:p>
          <a:endParaRPr lang="en-US" sz="2800">
            <a:latin typeface="Museo 300 Regular"/>
            <a:cs typeface="Museo 300 Regular"/>
          </a:endParaRPr>
        </a:p>
      </dgm:t>
    </dgm:pt>
    <dgm:pt modelId="{7820D80B-0100-7144-93DE-8C65220C737A}">
      <dgm:prSet phldrT="[Text]" custT="1"/>
      <dgm:spPr/>
      <dgm:t>
        <a:bodyPr/>
        <a:lstStyle/>
        <a:p>
          <a:r>
            <a:rPr lang="en-US" sz="4800" b="0" i="0" dirty="0" smtClean="0">
              <a:latin typeface="Museo 300" pitchFamily="50" charset="0"/>
              <a:cs typeface="Museo 300 Regular"/>
            </a:rPr>
            <a:t>Improvements</a:t>
          </a:r>
          <a:endParaRPr lang="en-US" sz="4800" b="0" i="0" dirty="0">
            <a:latin typeface="Museo 300" pitchFamily="50" charset="0"/>
            <a:cs typeface="Museo 300 Regular"/>
          </a:endParaRPr>
        </a:p>
      </dgm:t>
    </dgm:pt>
    <dgm:pt modelId="{70DCE4ED-0980-EB46-AA3A-0FD0516F6837}" type="parTrans" cxnId="{5E4CFE2F-0547-A849-B016-87E0D74F08DB}">
      <dgm:prSet/>
      <dgm:spPr/>
      <dgm:t>
        <a:bodyPr/>
        <a:lstStyle/>
        <a:p>
          <a:endParaRPr lang="en-US" sz="1400">
            <a:latin typeface="Museo 300 Regular"/>
            <a:cs typeface="Museo 300 Regular"/>
          </a:endParaRPr>
        </a:p>
      </dgm:t>
    </dgm:pt>
    <dgm:pt modelId="{1370E841-C18C-F74A-8E25-20F73E1C07EA}" type="sibTrans" cxnId="{5E4CFE2F-0547-A849-B016-87E0D74F08DB}">
      <dgm:prSet/>
      <dgm:spPr/>
      <dgm:t>
        <a:bodyPr/>
        <a:lstStyle/>
        <a:p>
          <a:endParaRPr lang="en-US" sz="1400">
            <a:latin typeface="Museo 300 Regular"/>
            <a:cs typeface="Museo 300 Regular"/>
          </a:endParaRPr>
        </a:p>
      </dgm:t>
    </dgm:pt>
    <dgm:pt modelId="{A4ACE808-47DF-5745-9743-30DF2F632FBF}" type="pres">
      <dgm:prSet presAssocID="{B44C7631-FBED-8347-BC92-CB748A3E6464}" presName="outerComposite" presStyleCnt="0">
        <dgm:presLayoutVars>
          <dgm:chMax val="5"/>
          <dgm:dir/>
          <dgm:resizeHandles val="exact"/>
        </dgm:presLayoutVars>
      </dgm:prSet>
      <dgm:spPr/>
    </dgm:pt>
    <dgm:pt modelId="{25B8F453-E628-3F4E-954E-7A3E815F2D25}" type="pres">
      <dgm:prSet presAssocID="{B44C7631-FBED-8347-BC92-CB748A3E6464}" presName="dummyMaxCanvas" presStyleCnt="0">
        <dgm:presLayoutVars/>
      </dgm:prSet>
      <dgm:spPr/>
    </dgm:pt>
    <dgm:pt modelId="{D95A61E2-98A2-9741-A22B-982B0475DBB9}" type="pres">
      <dgm:prSet presAssocID="{B44C7631-FBED-8347-BC92-CB748A3E6464}" presName="ThreeNodes_1" presStyleLbl="node1" presStyleIdx="0" presStyleCnt="3">
        <dgm:presLayoutVars>
          <dgm:bulletEnabled val="1"/>
        </dgm:presLayoutVars>
      </dgm:prSet>
      <dgm:spPr/>
      <dgm:t>
        <a:bodyPr/>
        <a:lstStyle/>
        <a:p>
          <a:endParaRPr lang="en-SG"/>
        </a:p>
      </dgm:t>
    </dgm:pt>
    <dgm:pt modelId="{E9A339B0-32CE-EB47-A0DA-DD0FD810B22E}" type="pres">
      <dgm:prSet presAssocID="{B44C7631-FBED-8347-BC92-CB748A3E6464}" presName="ThreeNodes_2" presStyleLbl="node1" presStyleIdx="1" presStyleCnt="3">
        <dgm:presLayoutVars>
          <dgm:bulletEnabled val="1"/>
        </dgm:presLayoutVars>
      </dgm:prSet>
      <dgm:spPr/>
      <dgm:t>
        <a:bodyPr/>
        <a:lstStyle/>
        <a:p>
          <a:endParaRPr lang="en-SG"/>
        </a:p>
      </dgm:t>
    </dgm:pt>
    <dgm:pt modelId="{74DC26C3-092D-8844-8C1B-97489C4FAC6B}" type="pres">
      <dgm:prSet presAssocID="{B44C7631-FBED-8347-BC92-CB748A3E6464}" presName="ThreeNodes_3" presStyleLbl="node1" presStyleIdx="2" presStyleCnt="3">
        <dgm:presLayoutVars>
          <dgm:bulletEnabled val="1"/>
        </dgm:presLayoutVars>
      </dgm:prSet>
      <dgm:spPr/>
      <dgm:t>
        <a:bodyPr/>
        <a:lstStyle/>
        <a:p>
          <a:endParaRPr lang="en-SG"/>
        </a:p>
      </dgm:t>
    </dgm:pt>
    <dgm:pt modelId="{028DD15C-188F-6748-B3A9-58FAC3A8979B}" type="pres">
      <dgm:prSet presAssocID="{B44C7631-FBED-8347-BC92-CB748A3E6464}" presName="ThreeConn_1-2" presStyleLbl="fgAccFollowNode1" presStyleIdx="0" presStyleCnt="2">
        <dgm:presLayoutVars>
          <dgm:bulletEnabled val="1"/>
        </dgm:presLayoutVars>
      </dgm:prSet>
      <dgm:spPr/>
      <dgm:t>
        <a:bodyPr/>
        <a:lstStyle/>
        <a:p>
          <a:endParaRPr lang="en-SG"/>
        </a:p>
      </dgm:t>
    </dgm:pt>
    <dgm:pt modelId="{1793CADA-BD84-EF4D-A97B-90471112AB28}" type="pres">
      <dgm:prSet presAssocID="{B44C7631-FBED-8347-BC92-CB748A3E6464}" presName="ThreeConn_2-3" presStyleLbl="fgAccFollowNode1" presStyleIdx="1" presStyleCnt="2">
        <dgm:presLayoutVars>
          <dgm:bulletEnabled val="1"/>
        </dgm:presLayoutVars>
      </dgm:prSet>
      <dgm:spPr/>
      <dgm:t>
        <a:bodyPr/>
        <a:lstStyle/>
        <a:p>
          <a:endParaRPr lang="en-SG"/>
        </a:p>
      </dgm:t>
    </dgm:pt>
    <dgm:pt modelId="{9E0D6C9B-45E6-5549-A1E5-47FB27539A3D}" type="pres">
      <dgm:prSet presAssocID="{B44C7631-FBED-8347-BC92-CB748A3E6464}" presName="ThreeNodes_1_text" presStyleLbl="node1" presStyleIdx="2" presStyleCnt="3">
        <dgm:presLayoutVars>
          <dgm:bulletEnabled val="1"/>
        </dgm:presLayoutVars>
      </dgm:prSet>
      <dgm:spPr/>
      <dgm:t>
        <a:bodyPr/>
        <a:lstStyle/>
        <a:p>
          <a:endParaRPr lang="en-SG"/>
        </a:p>
      </dgm:t>
    </dgm:pt>
    <dgm:pt modelId="{6A84DCD8-7FB3-CF40-A4F8-DA396AD8277F}" type="pres">
      <dgm:prSet presAssocID="{B44C7631-FBED-8347-BC92-CB748A3E6464}" presName="ThreeNodes_2_text" presStyleLbl="node1" presStyleIdx="2" presStyleCnt="3">
        <dgm:presLayoutVars>
          <dgm:bulletEnabled val="1"/>
        </dgm:presLayoutVars>
      </dgm:prSet>
      <dgm:spPr/>
      <dgm:t>
        <a:bodyPr/>
        <a:lstStyle/>
        <a:p>
          <a:endParaRPr lang="en-SG"/>
        </a:p>
      </dgm:t>
    </dgm:pt>
    <dgm:pt modelId="{841189D1-AFFA-7B44-B99D-E25B6E216B73}" type="pres">
      <dgm:prSet presAssocID="{B44C7631-FBED-8347-BC92-CB748A3E6464}" presName="ThreeNodes_3_text" presStyleLbl="node1" presStyleIdx="2" presStyleCnt="3">
        <dgm:presLayoutVars>
          <dgm:bulletEnabled val="1"/>
        </dgm:presLayoutVars>
      </dgm:prSet>
      <dgm:spPr/>
      <dgm:t>
        <a:bodyPr/>
        <a:lstStyle/>
        <a:p>
          <a:endParaRPr lang="en-SG"/>
        </a:p>
      </dgm:t>
    </dgm:pt>
  </dgm:ptLst>
  <dgm:cxnLst>
    <dgm:cxn modelId="{9D4D972F-364D-534E-A487-86FFA12F7121}" srcId="{B44C7631-FBED-8347-BC92-CB748A3E6464}" destId="{7FE91CC1-D08F-4743-BD0F-39BB9908C881}" srcOrd="1" destOrd="0" parTransId="{267F3ABE-182B-E940-A51E-89F59EA01BD1}" sibTransId="{DF803F55-381F-E942-BF73-50FF6043FAB0}"/>
    <dgm:cxn modelId="{FEC23D08-15FA-BE41-AEEA-EBAB6C5383D9}" type="presOf" srcId="{B516035F-E364-8F4F-92B0-A27BA4D3BF6B}" destId="{9E0D6C9B-45E6-5549-A1E5-47FB27539A3D}" srcOrd="1" destOrd="0" presId="urn:microsoft.com/office/officeart/2005/8/layout/vProcess5"/>
    <dgm:cxn modelId="{1E33C4DE-265A-4C41-B868-0E9F046DA001}" type="presOf" srcId="{7FE91CC1-D08F-4743-BD0F-39BB9908C881}" destId="{6A84DCD8-7FB3-CF40-A4F8-DA396AD8277F}" srcOrd="1" destOrd="0" presId="urn:microsoft.com/office/officeart/2005/8/layout/vProcess5"/>
    <dgm:cxn modelId="{941D2172-2496-D34C-93E7-54326D80EDA3}" type="presOf" srcId="{B516035F-E364-8F4F-92B0-A27BA4D3BF6B}" destId="{D95A61E2-98A2-9741-A22B-982B0475DBB9}" srcOrd="0" destOrd="0" presId="urn:microsoft.com/office/officeart/2005/8/layout/vProcess5"/>
    <dgm:cxn modelId="{2B332CCA-A04E-324B-9FF0-02C455B15B37}" type="presOf" srcId="{7FE91CC1-D08F-4743-BD0F-39BB9908C881}" destId="{E9A339B0-32CE-EB47-A0DA-DD0FD810B22E}" srcOrd="0" destOrd="0" presId="urn:microsoft.com/office/officeart/2005/8/layout/vProcess5"/>
    <dgm:cxn modelId="{2A1960BB-719C-6147-A90D-D09878008732}" type="presOf" srcId="{7820D80B-0100-7144-93DE-8C65220C737A}" destId="{74DC26C3-092D-8844-8C1B-97489C4FAC6B}" srcOrd="0" destOrd="0" presId="urn:microsoft.com/office/officeart/2005/8/layout/vProcess5"/>
    <dgm:cxn modelId="{C0F44F39-54EC-7A41-B587-CD524BCBA4FA}" type="presOf" srcId="{DF803F55-381F-E942-BF73-50FF6043FAB0}" destId="{1793CADA-BD84-EF4D-A97B-90471112AB28}" srcOrd="0" destOrd="0" presId="urn:microsoft.com/office/officeart/2005/8/layout/vProcess5"/>
    <dgm:cxn modelId="{FC43F3C7-2BE7-1A42-95C8-238B7B5D6D27}" type="presOf" srcId="{B44C7631-FBED-8347-BC92-CB748A3E6464}" destId="{A4ACE808-47DF-5745-9743-30DF2F632FBF}" srcOrd="0" destOrd="0" presId="urn:microsoft.com/office/officeart/2005/8/layout/vProcess5"/>
    <dgm:cxn modelId="{504D4FAF-E730-F145-B08A-3740A0C52EDA}" type="presOf" srcId="{631C805C-BDB3-8344-8EC7-DA39D9A4CADA}" destId="{028DD15C-188F-6748-B3A9-58FAC3A8979B}" srcOrd="0" destOrd="0" presId="urn:microsoft.com/office/officeart/2005/8/layout/vProcess5"/>
    <dgm:cxn modelId="{85C614FF-41F5-5148-ACAC-F132801415DC}" srcId="{B44C7631-FBED-8347-BC92-CB748A3E6464}" destId="{B516035F-E364-8F4F-92B0-A27BA4D3BF6B}" srcOrd="0" destOrd="0" parTransId="{D1457177-C1A0-034D-A34B-F58A268B494C}" sibTransId="{631C805C-BDB3-8344-8EC7-DA39D9A4CADA}"/>
    <dgm:cxn modelId="{5E4CFE2F-0547-A849-B016-87E0D74F08DB}" srcId="{B44C7631-FBED-8347-BC92-CB748A3E6464}" destId="{7820D80B-0100-7144-93DE-8C65220C737A}" srcOrd="2" destOrd="0" parTransId="{70DCE4ED-0980-EB46-AA3A-0FD0516F6837}" sibTransId="{1370E841-C18C-F74A-8E25-20F73E1C07EA}"/>
    <dgm:cxn modelId="{4E152CEB-74BB-AA49-A010-2CB78043CEB7}" type="presOf" srcId="{7820D80B-0100-7144-93DE-8C65220C737A}" destId="{841189D1-AFFA-7B44-B99D-E25B6E216B73}" srcOrd="1" destOrd="0" presId="urn:microsoft.com/office/officeart/2005/8/layout/vProcess5"/>
    <dgm:cxn modelId="{B85B49FE-3755-1A41-8419-09A12589BFEF}" type="presParOf" srcId="{A4ACE808-47DF-5745-9743-30DF2F632FBF}" destId="{25B8F453-E628-3F4E-954E-7A3E815F2D25}" srcOrd="0" destOrd="0" presId="urn:microsoft.com/office/officeart/2005/8/layout/vProcess5"/>
    <dgm:cxn modelId="{1569D147-C00F-8645-8097-1727F700B6E9}" type="presParOf" srcId="{A4ACE808-47DF-5745-9743-30DF2F632FBF}" destId="{D95A61E2-98A2-9741-A22B-982B0475DBB9}" srcOrd="1" destOrd="0" presId="urn:microsoft.com/office/officeart/2005/8/layout/vProcess5"/>
    <dgm:cxn modelId="{EB14FBDB-8EEF-174F-BB8E-09698D964CA4}" type="presParOf" srcId="{A4ACE808-47DF-5745-9743-30DF2F632FBF}" destId="{E9A339B0-32CE-EB47-A0DA-DD0FD810B22E}" srcOrd="2" destOrd="0" presId="urn:microsoft.com/office/officeart/2005/8/layout/vProcess5"/>
    <dgm:cxn modelId="{C1E13143-18B4-9D44-BA1B-C78507CDDA1D}" type="presParOf" srcId="{A4ACE808-47DF-5745-9743-30DF2F632FBF}" destId="{74DC26C3-092D-8844-8C1B-97489C4FAC6B}" srcOrd="3" destOrd="0" presId="urn:microsoft.com/office/officeart/2005/8/layout/vProcess5"/>
    <dgm:cxn modelId="{7BE4A17E-1848-3D47-ACB4-66C4E0A105DB}" type="presParOf" srcId="{A4ACE808-47DF-5745-9743-30DF2F632FBF}" destId="{028DD15C-188F-6748-B3A9-58FAC3A8979B}" srcOrd="4" destOrd="0" presId="urn:microsoft.com/office/officeart/2005/8/layout/vProcess5"/>
    <dgm:cxn modelId="{FE0470A6-FBD7-904E-88D1-6FEC493745D7}" type="presParOf" srcId="{A4ACE808-47DF-5745-9743-30DF2F632FBF}" destId="{1793CADA-BD84-EF4D-A97B-90471112AB28}" srcOrd="5" destOrd="0" presId="urn:microsoft.com/office/officeart/2005/8/layout/vProcess5"/>
    <dgm:cxn modelId="{49CC8B6A-A4FC-AA4D-A0DA-FD610C313C49}" type="presParOf" srcId="{A4ACE808-47DF-5745-9743-30DF2F632FBF}" destId="{9E0D6C9B-45E6-5549-A1E5-47FB27539A3D}" srcOrd="6" destOrd="0" presId="urn:microsoft.com/office/officeart/2005/8/layout/vProcess5"/>
    <dgm:cxn modelId="{94B6577D-269F-E84B-8D9F-2A269B85B749}" type="presParOf" srcId="{A4ACE808-47DF-5745-9743-30DF2F632FBF}" destId="{6A84DCD8-7FB3-CF40-A4F8-DA396AD8277F}" srcOrd="7" destOrd="0" presId="urn:microsoft.com/office/officeart/2005/8/layout/vProcess5"/>
    <dgm:cxn modelId="{BBC9EAC0-C758-704B-BFD7-8D2C99490708}" type="presParOf" srcId="{A4ACE808-47DF-5745-9743-30DF2F632FBF}" destId="{841189D1-AFFA-7B44-B99D-E25B6E216B73}" srcOrd="8" destOrd="0" presId="urn:microsoft.com/office/officeart/2005/8/layout/vProcess5"/>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A61E2-98A2-9741-A22B-982B0475DBB9}">
      <dsp:nvSpPr>
        <dsp:cNvPr id="0" name=""/>
        <dsp:cNvSpPr/>
      </dsp:nvSpPr>
      <dsp:spPr>
        <a:xfrm>
          <a:off x="0" y="0"/>
          <a:ext cx="7006935" cy="132310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4800" b="0" i="0" kern="1200" dirty="0" smtClean="0">
              <a:latin typeface="Museo 300" pitchFamily="50" charset="0"/>
              <a:cs typeface="Museo 300 Regular"/>
            </a:rPr>
            <a:t>Application</a:t>
          </a:r>
        </a:p>
      </dsp:txBody>
      <dsp:txXfrm>
        <a:off x="38753" y="38753"/>
        <a:ext cx="5579196" cy="1245603"/>
      </dsp:txXfrm>
    </dsp:sp>
    <dsp:sp modelId="{E9A339B0-32CE-EB47-A0DA-DD0FD810B22E}">
      <dsp:nvSpPr>
        <dsp:cNvPr id="0" name=""/>
        <dsp:cNvSpPr/>
      </dsp:nvSpPr>
      <dsp:spPr>
        <a:xfrm>
          <a:off x="618259" y="1543627"/>
          <a:ext cx="7006935" cy="1323109"/>
        </a:xfrm>
        <a:prstGeom prst="roundRect">
          <a:avLst>
            <a:gd name="adj" fmla="val 10000"/>
          </a:avLst>
        </a:prstGeom>
        <a:solidFill>
          <a:schemeClr val="accent2">
            <a:hueOff val="2340760"/>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b="0" i="0" kern="1200" dirty="0" smtClean="0">
              <a:latin typeface="Museo 300" pitchFamily="50" charset="0"/>
              <a:cs typeface="Museo 300 Regular"/>
            </a:rPr>
            <a:t>Research</a:t>
          </a:r>
          <a:endParaRPr lang="en-US" sz="4800" b="0" i="0" kern="1200" dirty="0">
            <a:latin typeface="Museo 300" pitchFamily="50" charset="0"/>
            <a:cs typeface="Museo 300 Regular"/>
          </a:endParaRPr>
        </a:p>
      </dsp:txBody>
      <dsp:txXfrm>
        <a:off x="657012" y="1582380"/>
        <a:ext cx="5451149" cy="1245603"/>
      </dsp:txXfrm>
    </dsp:sp>
    <dsp:sp modelId="{74DC26C3-092D-8844-8C1B-97489C4FAC6B}">
      <dsp:nvSpPr>
        <dsp:cNvPr id="0" name=""/>
        <dsp:cNvSpPr/>
      </dsp:nvSpPr>
      <dsp:spPr>
        <a:xfrm>
          <a:off x="1236518" y="3087254"/>
          <a:ext cx="7006935" cy="1323109"/>
        </a:xfrm>
        <a:prstGeom prst="roundRect">
          <a:avLst>
            <a:gd name="adj" fmla="val 10000"/>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b="0" i="0" kern="1200" dirty="0" smtClean="0">
              <a:latin typeface="Museo 300" pitchFamily="50" charset="0"/>
              <a:cs typeface="Museo 300 Regular"/>
            </a:rPr>
            <a:t>Improvements</a:t>
          </a:r>
          <a:endParaRPr lang="en-US" sz="4800" b="0" i="0" kern="1200" dirty="0">
            <a:latin typeface="Museo 300" pitchFamily="50" charset="0"/>
            <a:cs typeface="Museo 300 Regular"/>
          </a:endParaRPr>
        </a:p>
      </dsp:txBody>
      <dsp:txXfrm>
        <a:off x="1275271" y="3126007"/>
        <a:ext cx="5451149" cy="1245603"/>
      </dsp:txXfrm>
    </dsp:sp>
    <dsp:sp modelId="{028DD15C-188F-6748-B3A9-58FAC3A8979B}">
      <dsp:nvSpPr>
        <dsp:cNvPr id="0" name=""/>
        <dsp:cNvSpPr/>
      </dsp:nvSpPr>
      <dsp:spPr>
        <a:xfrm>
          <a:off x="6146914" y="1003357"/>
          <a:ext cx="860020" cy="860020"/>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latin typeface="Museo 300 Regular"/>
            <a:cs typeface="Museo 300 Regular"/>
          </a:endParaRPr>
        </a:p>
      </dsp:txBody>
      <dsp:txXfrm>
        <a:off x="6340418" y="1003357"/>
        <a:ext cx="473012" cy="647165"/>
      </dsp:txXfrm>
    </dsp:sp>
    <dsp:sp modelId="{1793CADA-BD84-EF4D-A97B-90471112AB28}">
      <dsp:nvSpPr>
        <dsp:cNvPr id="0" name=""/>
        <dsp:cNvSpPr/>
      </dsp:nvSpPr>
      <dsp:spPr>
        <a:xfrm>
          <a:off x="6765173" y="2538164"/>
          <a:ext cx="860020" cy="860020"/>
        </a:xfrm>
        <a:prstGeom prst="downArrow">
          <a:avLst>
            <a:gd name="adj1" fmla="val 55000"/>
            <a:gd name="adj2" fmla="val 45000"/>
          </a:avLst>
        </a:prstGeom>
        <a:solidFill>
          <a:schemeClr val="accent2">
            <a:tint val="40000"/>
            <a:alpha val="90000"/>
            <a:hueOff val="5025819"/>
            <a:satOff val="-4378"/>
            <a:lumOff val="-6"/>
            <a:alphaOff val="0"/>
          </a:schemeClr>
        </a:solidFill>
        <a:ln w="25400" cap="flat" cmpd="sng" algn="ctr">
          <a:solidFill>
            <a:schemeClr val="accent2">
              <a:tint val="40000"/>
              <a:alpha val="90000"/>
              <a:hueOff val="5025819"/>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latin typeface="Museo 300 Regular"/>
            <a:cs typeface="Museo 300 Regular"/>
          </a:endParaRPr>
        </a:p>
      </dsp:txBody>
      <dsp:txXfrm>
        <a:off x="6958677" y="2538164"/>
        <a:ext cx="473012" cy="64716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F445287-0AF9-5340-B614-0F5DBA6D56E4}" type="datetimeFigureOut">
              <a:rPr lang="en-US" smtClean="0"/>
              <a:t>6/7/14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5FADDE6-E9E1-374B-885D-9D46CCEB0C78}" type="slidenum">
              <a:rPr lang="en-US" smtClean="0"/>
              <a:t>‹#›</a:t>
            </a:fld>
            <a:endParaRPr lang="en-US"/>
          </a:p>
        </p:txBody>
      </p:sp>
    </p:spTree>
    <p:extLst>
      <p:ext uri="{BB962C8B-B14F-4D97-AF65-F5344CB8AC3E}">
        <p14:creationId xmlns:p14="http://schemas.microsoft.com/office/powerpoint/2010/main" val="3954834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7665EF-974C-483D-BD68-5D2B9C41CC6E}" type="datetimeFigureOut">
              <a:rPr lang="en-US" smtClean="0"/>
              <a:t>6/7/14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277A05-5E63-4852-8C93-A25AB38585F7}" type="slidenum">
              <a:rPr lang="en-US" smtClean="0"/>
              <a:t>‹#›</a:t>
            </a:fld>
            <a:endParaRPr lang="en-US"/>
          </a:p>
        </p:txBody>
      </p:sp>
    </p:spTree>
    <p:extLst>
      <p:ext uri="{BB962C8B-B14F-4D97-AF65-F5344CB8AC3E}">
        <p14:creationId xmlns:p14="http://schemas.microsoft.com/office/powerpoint/2010/main" val="2921377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Good morning</a:t>
            </a:r>
            <a:r>
              <a:rPr lang="en-US" baseline="0" dirty="0" smtClean="0"/>
              <a:t> judges and fellow students.</a:t>
            </a:r>
          </a:p>
          <a:p>
            <a:endParaRPr lang="en-US" baseline="0" dirty="0" smtClean="0"/>
          </a:p>
          <a:p>
            <a:r>
              <a:rPr lang="en-US" baseline="0" dirty="0" smtClean="0"/>
              <a:t>Be prepared to be amazed by the project that we have been working on for the past 4 months.. </a:t>
            </a:r>
            <a:br>
              <a:rPr lang="en-US" baseline="0" dirty="0" smtClean="0"/>
            </a:br>
            <a:r>
              <a:rPr lang="en-US" baseline="0" dirty="0" smtClean="0"/>
              <a:t>I-Focus</a:t>
            </a:r>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1</a:t>
            </a:fld>
            <a:endParaRPr lang="en-US"/>
          </a:p>
        </p:txBody>
      </p:sp>
    </p:spTree>
    <p:extLst>
      <p:ext uri="{BB962C8B-B14F-4D97-AF65-F5344CB8AC3E}">
        <p14:creationId xmlns:p14="http://schemas.microsoft.com/office/powerpoint/2010/main" val="1960242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for the most exciting part of the presentation… Seeing I-Focus in action…</a:t>
            </a:r>
          </a:p>
          <a:p>
            <a:endParaRPr lang="en-US" baseline="0" dirty="0" smtClean="0"/>
          </a:p>
          <a:p>
            <a:r>
              <a:rPr lang="en-US" baseline="0" dirty="0" smtClean="0"/>
              <a:t>Some of I-Focus’ features include an intuitive way to click, scroll, control videos and navigate..</a:t>
            </a:r>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15</a:t>
            </a:fld>
            <a:endParaRPr lang="en-US"/>
          </a:p>
        </p:txBody>
      </p:sp>
    </p:spTree>
    <p:extLst>
      <p:ext uri="{BB962C8B-B14F-4D97-AF65-F5344CB8AC3E}">
        <p14:creationId xmlns:p14="http://schemas.microsoft.com/office/powerpoint/2010/main" val="2351592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Briefly</a:t>
            </a:r>
            <a:r>
              <a:rPr lang="en-US" baseline="0" dirty="0" smtClean="0"/>
              <a:t> talk about reason for having tabbed </a:t>
            </a:r>
            <a:r>
              <a:rPr lang="en-US" baseline="0" dirty="0" err="1" smtClean="0"/>
              <a:t>vs</a:t>
            </a:r>
            <a:r>
              <a:rPr lang="en-US" baseline="0" dirty="0" smtClean="0"/>
              <a:t> radial menu</a:t>
            </a:r>
          </a:p>
          <a:p>
            <a:pPr marL="171450" indent="-171450">
              <a:buFontTx/>
              <a:buChar char="-"/>
            </a:pPr>
            <a:r>
              <a:rPr lang="en-US" baseline="0" dirty="0" smtClean="0"/>
              <a:t>Size difference</a:t>
            </a:r>
          </a:p>
          <a:p>
            <a:pPr marL="171450" indent="-171450">
              <a:buFontTx/>
              <a:buChar char="-"/>
            </a:pPr>
            <a:r>
              <a:rPr lang="en-US" baseline="0" dirty="0" smtClean="0"/>
              <a:t>Speed</a:t>
            </a:r>
          </a:p>
          <a:p>
            <a:pPr marL="171450" indent="-171450">
              <a:buFontTx/>
              <a:buChar char="-"/>
            </a:pPr>
            <a:r>
              <a:rPr lang="en-US" baseline="0" dirty="0" smtClean="0"/>
              <a:t>Left-to-right reading</a:t>
            </a:r>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17</a:t>
            </a:fld>
            <a:endParaRPr lang="en-US"/>
          </a:p>
        </p:txBody>
      </p:sp>
    </p:spTree>
    <p:extLst>
      <p:ext uri="{BB962C8B-B14F-4D97-AF65-F5344CB8AC3E}">
        <p14:creationId xmlns:p14="http://schemas.microsoft.com/office/powerpoint/2010/main" val="3741523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18</a:t>
            </a:fld>
            <a:endParaRPr lang="en-US"/>
          </a:p>
        </p:txBody>
      </p:sp>
    </p:spTree>
    <p:extLst>
      <p:ext uri="{BB962C8B-B14F-4D97-AF65-F5344CB8AC3E}">
        <p14:creationId xmlns:p14="http://schemas.microsoft.com/office/powerpoint/2010/main" val="3741523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But before we go into the live demo, let me explain the full package that I-Focus presents to you.</a:t>
            </a:r>
          </a:p>
          <a:p>
            <a:endParaRPr lang="en-US" baseline="0" dirty="0" smtClean="0"/>
          </a:p>
          <a:p>
            <a:r>
              <a:rPr lang="en-US" baseline="0" dirty="0" smtClean="0"/>
              <a:t>First, we have the core of our project, the gestures, which includes eye-tracking and various features.</a:t>
            </a:r>
          </a:p>
          <a:p>
            <a:r>
              <a:rPr lang="en-US" baseline="0" dirty="0" smtClean="0"/>
              <a:t>But the gestures themselves are useless if they are not converted into tangible forms of input control – this is where the console app comes in.</a:t>
            </a:r>
          </a:p>
          <a:p>
            <a:r>
              <a:rPr lang="en-US" baseline="0" dirty="0" smtClean="0"/>
              <a:t>But I-Focus takes it a step further… we give you applications in the form of a website and games. And these apps serve as a platform and interface for us to</a:t>
            </a:r>
          </a:p>
          <a:p>
            <a:pPr marL="171450" indent="-171450">
              <a:buFontTx/>
              <a:buChar char="-"/>
            </a:pPr>
            <a:r>
              <a:rPr lang="en-US" baseline="0" dirty="0" smtClean="0"/>
              <a:t>Test out our gestures and …</a:t>
            </a:r>
          </a:p>
          <a:p>
            <a:pPr marL="171450" indent="-171450">
              <a:buFontTx/>
              <a:buChar char="-"/>
            </a:pPr>
            <a:r>
              <a:rPr lang="en-US" baseline="0" dirty="0" smtClean="0"/>
              <a:t>Showcase how they make interface control efficient effective and intuitive</a:t>
            </a:r>
          </a:p>
          <a:p>
            <a:pPr marL="0" indent="0">
              <a:buFontTx/>
              <a:buNone/>
            </a:pPr>
            <a:r>
              <a:rPr lang="en-US" baseline="0" dirty="0" smtClean="0"/>
              <a:t>Last but not least is the component that makes us stand out from other projects – research. And it is this research that helps us to prove that eye-tracking really is…</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55277A05-5E63-4852-8C93-A25AB38585F7}" type="slidenum">
              <a:rPr lang="en-US" smtClean="0"/>
              <a:t>19</a:t>
            </a:fld>
            <a:endParaRPr lang="en-US"/>
          </a:p>
        </p:txBody>
      </p:sp>
    </p:spTree>
    <p:extLst>
      <p:ext uri="{BB962C8B-B14F-4D97-AF65-F5344CB8AC3E}">
        <p14:creationId xmlns:p14="http://schemas.microsoft.com/office/powerpoint/2010/main" val="1629277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r>
              <a:rPr lang="en-US" dirty="0" smtClean="0"/>
              <a:t>…Efficient Effective and intuitive.</a:t>
            </a:r>
          </a:p>
          <a:p>
            <a:pPr marL="0" indent="0">
              <a:buFontTx/>
              <a:buNone/>
            </a:pPr>
            <a:endParaRPr lang="en-US" dirty="0" smtClean="0"/>
          </a:p>
          <a:p>
            <a:pPr marL="0" indent="0">
              <a:buFontTx/>
              <a:buNone/>
            </a:pPr>
            <a:r>
              <a:rPr lang="en-US" dirty="0" smtClean="0"/>
              <a:t>Now, eyes on the screen</a:t>
            </a:r>
            <a:r>
              <a:rPr lang="en-US" baseline="0" dirty="0" smtClean="0"/>
              <a:t> and its your turn to be live participant.</a:t>
            </a:r>
            <a:endParaRPr lang="en-US" dirty="0" smtClean="0"/>
          </a:p>
          <a:p>
            <a:pPr marL="0" indent="0">
              <a:buFontTx/>
              <a:buNone/>
            </a:pPr>
            <a:endParaRPr lang="en-US" dirty="0" smtClean="0"/>
          </a:p>
          <a:p>
            <a:pPr marL="0" indent="0">
              <a:buFontTx/>
              <a:buNone/>
            </a:pPr>
            <a:r>
              <a:rPr lang="en-US" dirty="0" smtClean="0"/>
              <a:t>What we will be showing you first</a:t>
            </a:r>
            <a:r>
              <a:rPr lang="en-US" baseline="0" dirty="0" smtClean="0"/>
              <a:t> is a game that we used in our research to see which input method is most feasible for tracking and targeting tasks.</a:t>
            </a:r>
          </a:p>
          <a:p>
            <a:pPr marL="0" indent="0">
              <a:buFontTx/>
              <a:buNone/>
            </a:pPr>
            <a:r>
              <a:rPr lang="en-US" dirty="0" smtClean="0"/>
              <a:t>The objective</a:t>
            </a:r>
            <a:r>
              <a:rPr lang="en-US" baseline="0" dirty="0" smtClean="0"/>
              <a:t> of this particular game is to pan the screen and find the full cross.</a:t>
            </a:r>
          </a:p>
          <a:p>
            <a:pPr marL="0" indent="0">
              <a:buFontTx/>
              <a:buNone/>
            </a:pPr>
            <a:endParaRPr lang="en-US" baseline="0" dirty="0" smtClean="0"/>
          </a:p>
          <a:p>
            <a:pPr marL="0" indent="0">
              <a:buFontTx/>
              <a:buNone/>
            </a:pPr>
            <a:r>
              <a:rPr lang="en-US" baseline="0" dirty="0" smtClean="0"/>
              <a:t>Notice the difference between a mouse and the eye-tracker.</a:t>
            </a:r>
          </a:p>
          <a:p>
            <a:pPr marL="0" indent="0">
              <a:buFontTx/>
              <a:buNone/>
            </a:pPr>
            <a:r>
              <a:rPr lang="en-US" baseline="0" dirty="0" smtClean="0"/>
              <a:t>With the mouse it</a:t>
            </a:r>
            <a:r>
              <a:rPr lang="fr-FR" baseline="0" dirty="0" smtClean="0"/>
              <a:t>’</a:t>
            </a:r>
            <a:r>
              <a:rPr lang="en-US" baseline="0" dirty="0" smtClean="0"/>
              <a:t>s a 3 step process (as Ryan will demonstrate)</a:t>
            </a:r>
          </a:p>
          <a:p>
            <a:pPr marL="228600" indent="-228600">
              <a:buFont typeface="+mj-lt"/>
              <a:buAutoNum type="arabicPeriod"/>
            </a:pPr>
            <a:r>
              <a:rPr lang="en-US" baseline="0" dirty="0" smtClean="0"/>
              <a:t>Find the target</a:t>
            </a:r>
          </a:p>
          <a:p>
            <a:pPr marL="228600" indent="-228600">
              <a:buFont typeface="+mj-lt"/>
              <a:buAutoNum type="arabicPeriod"/>
            </a:pPr>
            <a:r>
              <a:rPr lang="en-US" baseline="0" dirty="0" smtClean="0"/>
              <a:t>Move the cursor to the target</a:t>
            </a:r>
          </a:p>
          <a:p>
            <a:pPr marL="228600" indent="-228600">
              <a:buFont typeface="+mj-lt"/>
              <a:buAutoNum type="arabicPeriod"/>
            </a:pPr>
            <a:r>
              <a:rPr lang="en-US" baseline="0" dirty="0" smtClean="0"/>
              <a:t>Click</a:t>
            </a:r>
          </a:p>
          <a:p>
            <a:pPr marL="228600" indent="-228600">
              <a:buFont typeface="+mj-lt"/>
              <a:buAutoNum type="arabicPeriod"/>
            </a:pPr>
            <a:endParaRPr lang="en-US" baseline="0" dirty="0" smtClean="0"/>
          </a:p>
          <a:p>
            <a:pPr marL="0" indent="0">
              <a:buFont typeface="+mj-lt"/>
              <a:buNone/>
            </a:pPr>
            <a:r>
              <a:rPr lang="en-US" baseline="0" dirty="0" smtClean="0"/>
              <a:t>But with the eye-tracker, everything is so much faster because you are literally looking to where you want the cursor to go.</a:t>
            </a:r>
          </a:p>
          <a:p>
            <a:pPr marL="0" indent="0">
              <a:buFont typeface="+mj-lt"/>
              <a:buNone/>
            </a:pPr>
            <a:r>
              <a:rPr lang="en-US" baseline="0" dirty="0" smtClean="0"/>
              <a:t>All you have to do is to look at the target and click on it, just like what Ryan is doing now.</a:t>
            </a:r>
          </a:p>
          <a:p>
            <a:pPr marL="0" indent="0">
              <a:buFont typeface="+mj-lt"/>
              <a:buNone/>
            </a:pPr>
            <a:r>
              <a:rPr lang="en-US" baseline="0" dirty="0" smtClean="0"/>
              <a:t>See, efficient, effective and, as our participants have said, intuitive.</a:t>
            </a:r>
          </a:p>
          <a:p>
            <a:pPr marL="0" indent="0">
              <a:buFont typeface="+mj-lt"/>
              <a:buNone/>
            </a:pPr>
            <a:endParaRPr lang="en-US" dirty="0" smtClean="0"/>
          </a:p>
          <a:p>
            <a:pPr marL="0" indent="0">
              <a:buFont typeface="+mj-lt"/>
              <a:buNone/>
            </a:pPr>
            <a:r>
              <a:rPr lang="en-US" dirty="0" smtClean="0"/>
              <a:t>[Move to</a:t>
            </a:r>
            <a:r>
              <a:rPr lang="en-US" baseline="0" dirty="0" smtClean="0"/>
              <a:t> website]</a:t>
            </a:r>
          </a:p>
          <a:p>
            <a:pPr marL="0" indent="0">
              <a:buFont typeface="+mj-lt"/>
              <a:buNone/>
            </a:pPr>
            <a:r>
              <a:rPr lang="en-US" dirty="0" smtClean="0"/>
              <a:t>But</a:t>
            </a:r>
            <a:r>
              <a:rPr lang="en-US" baseline="0" dirty="0" smtClean="0"/>
              <a:t> I-Focus is not restricted only to targeting tasks. </a:t>
            </a:r>
          </a:p>
          <a:p>
            <a:pPr marL="0" indent="0">
              <a:buFont typeface="+mj-lt"/>
              <a:buNone/>
            </a:pPr>
            <a:r>
              <a:rPr lang="en-US" baseline="0" dirty="0" smtClean="0"/>
              <a:t>We want to showcase eye-tracking for day to day applications. </a:t>
            </a:r>
          </a:p>
          <a:p>
            <a:pPr marL="0" indent="0">
              <a:buFont typeface="+mj-lt"/>
              <a:buNone/>
            </a:pPr>
            <a:r>
              <a:rPr lang="en-US" baseline="0" dirty="0" smtClean="0"/>
              <a:t>Our website in particular is perfect for our target audience the physically-disabled as it is completely hands free.</a:t>
            </a:r>
          </a:p>
          <a:p>
            <a:pPr marL="0" indent="0">
              <a:buFont typeface="+mj-lt"/>
              <a:buNone/>
            </a:pPr>
            <a:endParaRPr lang="en-US" baseline="0" dirty="0" smtClean="0"/>
          </a:p>
          <a:p>
            <a:pPr marL="0" indent="0">
              <a:buFont typeface="+mj-lt"/>
              <a:buNone/>
            </a:pPr>
            <a:r>
              <a:rPr lang="en-US" baseline="0" dirty="0" smtClean="0"/>
              <a:t>So to click all the user has to do is to look at a clickable area and an animated cursor will run. (Ryan please look at the Live Demo link) and once the animation completes, a click is triggered</a:t>
            </a:r>
          </a:p>
          <a:p>
            <a:pPr marL="0" indent="0">
              <a:buFont typeface="+mj-lt"/>
              <a:buNone/>
            </a:pPr>
            <a:r>
              <a:rPr lang="en-US" baseline="0" dirty="0" smtClean="0"/>
              <a:t>Now as you can see we have a radial menu for user navigation. This is a new intuitive way for users to navigate as our research as shown. (Ryan please close the menu by looking at toggle menu.)</a:t>
            </a:r>
          </a:p>
          <a:p>
            <a:pPr marL="0" indent="0">
              <a:buFont typeface="+mj-lt"/>
              <a:buNone/>
            </a:pPr>
            <a:endParaRPr lang="en-US" baseline="0" dirty="0" smtClean="0"/>
          </a:p>
          <a:p>
            <a:pPr marL="0" indent="0">
              <a:buFont typeface="+mj-lt"/>
              <a:buNone/>
            </a:pPr>
            <a:r>
              <a:rPr lang="en-US" baseline="0" dirty="0" smtClean="0"/>
              <a:t>For scrolling, we give you an even more intuitive method. By reading the last line of the page, we now you want to look on. (Ryan please look at the bottom of page)</a:t>
            </a:r>
          </a:p>
          <a:p>
            <a:pPr marL="0" indent="0">
              <a:buFont typeface="+mj-lt"/>
              <a:buNone/>
            </a:pPr>
            <a:r>
              <a:rPr lang="en-US" baseline="0" dirty="0" smtClean="0"/>
              <a:t>(Ryan please scroll-up by looking at the top and then scroll down to the video)</a:t>
            </a:r>
          </a:p>
          <a:p>
            <a:pPr marL="0" indent="0">
              <a:buFont typeface="+mj-lt"/>
              <a:buNone/>
            </a:pPr>
            <a:endParaRPr lang="en-US" baseline="0" dirty="0" smtClean="0"/>
          </a:p>
          <a:p>
            <a:pPr marL="0" indent="0">
              <a:buFont typeface="+mj-lt"/>
              <a:buNone/>
            </a:pPr>
            <a:r>
              <a:rPr lang="en-US" baseline="0" dirty="0" smtClean="0"/>
              <a:t>And now for video control we know that if you look at the video, you want to watch it and if you look away for a while, it will automatically pause. (Ryan please demonstrate)</a:t>
            </a:r>
          </a:p>
          <a:p>
            <a:pPr marL="0" indent="0">
              <a:buFont typeface="+mj-lt"/>
              <a:buNone/>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So this is the semi-telepathic power of eye-tracking!</a:t>
            </a:r>
          </a:p>
          <a:p>
            <a:pPr marL="0" indent="0">
              <a:buFont typeface="+mj-lt"/>
              <a:buNone/>
            </a:pPr>
            <a:endParaRPr lang="en-US" baseline="0" dirty="0" smtClean="0"/>
          </a:p>
          <a:p>
            <a:pPr marL="0" indent="0">
              <a:buFont typeface="+mj-lt"/>
              <a:buNone/>
            </a:pPr>
            <a:endParaRPr lang="en-US" baseline="0" dirty="0" smtClean="0"/>
          </a:p>
          <a:p>
            <a:pPr marL="0" indent="0">
              <a:buFont typeface="+mj-lt"/>
              <a:buNone/>
            </a:pPr>
            <a:endParaRPr lang="en-US" dirty="0" smtClean="0"/>
          </a:p>
          <a:p>
            <a:pPr marL="171450" indent="-171450">
              <a:buFontTx/>
              <a:buChar char="-"/>
            </a:pPr>
            <a:endParaRPr lang="en-US" dirty="0" smtClean="0"/>
          </a:p>
          <a:p>
            <a:pPr marL="171450" indent="-171450">
              <a:buFontTx/>
              <a:buChar char="-"/>
            </a:pPr>
            <a:r>
              <a:rPr lang="en-US" dirty="0" smtClean="0"/>
              <a:t>Game (comparison)</a:t>
            </a:r>
          </a:p>
          <a:p>
            <a:pPr marL="628650" lvl="1" indent="-171450">
              <a:buFontTx/>
              <a:buChar char="-"/>
            </a:pPr>
            <a:r>
              <a:rPr lang="en-US" dirty="0" smtClean="0"/>
              <a:t>Eye-tracking</a:t>
            </a:r>
          </a:p>
          <a:p>
            <a:pPr marL="628650" lvl="1" indent="-171450">
              <a:buFontTx/>
              <a:buChar char="-"/>
            </a:pPr>
            <a:r>
              <a:rPr lang="en-US" dirty="0" smtClean="0"/>
              <a:t>Mouse</a:t>
            </a:r>
          </a:p>
          <a:p>
            <a:pPr marL="171450" lvl="0" indent="-171450">
              <a:buFontTx/>
              <a:buChar char="-"/>
            </a:pPr>
            <a:r>
              <a:rPr lang="en-US" dirty="0" smtClean="0"/>
              <a:t>Website (features – for a</a:t>
            </a:r>
            <a:r>
              <a:rPr lang="en-US" baseline="0" dirty="0" smtClean="0"/>
              <a:t> purely hands-free interface for disabled</a:t>
            </a:r>
            <a:r>
              <a:rPr lang="en-US" dirty="0" smtClean="0"/>
              <a:t>)</a:t>
            </a:r>
          </a:p>
          <a:p>
            <a:pPr marL="628650" lvl="1" indent="-171450">
              <a:buFontTx/>
              <a:buChar char="-"/>
            </a:pPr>
            <a:r>
              <a:rPr lang="en-US" dirty="0" smtClean="0"/>
              <a:t>Menu</a:t>
            </a:r>
          </a:p>
          <a:p>
            <a:pPr marL="628650" lvl="1" indent="-171450">
              <a:buFontTx/>
              <a:buChar char="-"/>
            </a:pPr>
            <a:r>
              <a:rPr lang="en-US" dirty="0" smtClean="0"/>
              <a:t>Modified</a:t>
            </a:r>
            <a:r>
              <a:rPr lang="en-US" baseline="0" dirty="0" smtClean="0"/>
              <a:t> cursor</a:t>
            </a:r>
            <a:endParaRPr lang="en-US" dirty="0" smtClean="0"/>
          </a:p>
          <a:p>
            <a:pPr marL="628650" lvl="1" indent="-171450">
              <a:buFontTx/>
              <a:buChar char="-"/>
            </a:pPr>
            <a:r>
              <a:rPr lang="en-US" dirty="0" smtClean="0"/>
              <a:t>Auto-scroll</a:t>
            </a:r>
          </a:p>
          <a:p>
            <a:pPr marL="628650" lvl="1" indent="-171450">
              <a:buFontTx/>
              <a:buChar char="-"/>
            </a:pPr>
            <a:r>
              <a:rPr lang="en-US" dirty="0" smtClean="0"/>
              <a:t>Video</a:t>
            </a:r>
            <a:r>
              <a:rPr lang="en-US" baseline="0" dirty="0" smtClean="0"/>
              <a:t> function</a:t>
            </a:r>
          </a:p>
        </p:txBody>
      </p:sp>
      <p:sp>
        <p:nvSpPr>
          <p:cNvPr id="4" name="Slide Number Placeholder 3"/>
          <p:cNvSpPr>
            <a:spLocks noGrp="1"/>
          </p:cNvSpPr>
          <p:nvPr>
            <p:ph type="sldNum" sz="quarter" idx="10"/>
          </p:nvPr>
        </p:nvSpPr>
        <p:spPr/>
        <p:txBody>
          <a:bodyPr/>
          <a:lstStyle/>
          <a:p>
            <a:fld id="{55277A05-5E63-4852-8C93-A25AB38585F7}" type="slidenum">
              <a:rPr lang="en-US" smtClean="0"/>
              <a:t>20</a:t>
            </a:fld>
            <a:endParaRPr lang="en-US"/>
          </a:p>
        </p:txBody>
      </p:sp>
    </p:spTree>
    <p:extLst>
      <p:ext uri="{BB962C8B-B14F-4D97-AF65-F5344CB8AC3E}">
        <p14:creationId xmlns:p14="http://schemas.microsoft.com/office/powerpoint/2010/main" val="1225644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21</a:t>
            </a:fld>
            <a:endParaRPr lang="en-US"/>
          </a:p>
        </p:txBody>
      </p:sp>
    </p:spTree>
    <p:extLst>
      <p:ext uri="{BB962C8B-B14F-4D97-AF65-F5344CB8AC3E}">
        <p14:creationId xmlns:p14="http://schemas.microsoft.com/office/powerpoint/2010/main" val="949257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conducted an experiment</a:t>
            </a:r>
            <a:r>
              <a:rPr lang="en-US" baseline="0" dirty="0" smtClean="0"/>
              <a:t> on 6 live participants, all of whom were randomly chosen. Each participant was required to play a game and navigate through our website.</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22</a:t>
            </a:fld>
            <a:endParaRPr lang="en-US"/>
          </a:p>
        </p:txBody>
      </p:sp>
    </p:spTree>
    <p:extLst>
      <p:ext uri="{BB962C8B-B14F-4D97-AF65-F5344CB8AC3E}">
        <p14:creationId xmlns:p14="http://schemas.microsoft.com/office/powerpoint/2010/main" val="3632470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a:t>
            </a:r>
            <a:r>
              <a:rPr lang="en-US" baseline="0" dirty="0" smtClean="0"/>
              <a:t> this is our experimental set-up. There is a: ……</a:t>
            </a:r>
          </a:p>
        </p:txBody>
      </p:sp>
      <p:sp>
        <p:nvSpPr>
          <p:cNvPr id="4" name="Slide Number Placeholder 3"/>
          <p:cNvSpPr>
            <a:spLocks noGrp="1"/>
          </p:cNvSpPr>
          <p:nvPr>
            <p:ph type="sldNum" sz="quarter" idx="10"/>
          </p:nvPr>
        </p:nvSpPr>
        <p:spPr/>
        <p:txBody>
          <a:bodyPr/>
          <a:lstStyle/>
          <a:p>
            <a:fld id="{55277A05-5E63-4852-8C93-A25AB38585F7}" type="slidenum">
              <a:rPr lang="en-US" smtClean="0"/>
              <a:t>23</a:t>
            </a:fld>
            <a:endParaRPr lang="en-US"/>
          </a:p>
        </p:txBody>
      </p:sp>
    </p:spTree>
    <p:extLst>
      <p:ext uri="{BB962C8B-B14F-4D97-AF65-F5344CB8AC3E}">
        <p14:creationId xmlns:p14="http://schemas.microsoft.com/office/powerpoint/2010/main" val="3816331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The game was played 3 times by each participant, each time having a different input method, namely eye-tracker, mouse, and leap motion. We recorded the timing participants needed to complete the game each time. We also asked them to rank the input methods according to preference. </a:t>
            </a:r>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24</a:t>
            </a:fld>
            <a:endParaRPr lang="en-US"/>
          </a:p>
        </p:txBody>
      </p:sp>
    </p:spTree>
    <p:extLst>
      <p:ext uri="{BB962C8B-B14F-4D97-AF65-F5344CB8AC3E}">
        <p14:creationId xmlns:p14="http://schemas.microsoft.com/office/powerpoint/2010/main" val="3470605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game actually required participants to find 10 targets</a:t>
            </a:r>
            <a:r>
              <a:rPr lang="en-US" baseline="0" dirty="0" smtClean="0"/>
              <a:t> in the shortest time, so the lower the score, the better. Leap motion timings were off the charts, and all 6 participants ranked leap motion last. Also, we were pleasantly surprised to find that half the participants ranked eye-tracking to be 1</a:t>
            </a:r>
            <a:r>
              <a:rPr lang="en-US" baseline="30000" dirty="0" smtClean="0"/>
              <a:t>st</a:t>
            </a:r>
            <a:r>
              <a:rPr lang="en-US" baseline="0" dirty="0" smtClean="0"/>
              <a:t>, while the other half chose the mouse, as can be seen from the icons at the top. Why is this so? </a:t>
            </a:r>
          </a:p>
        </p:txBody>
      </p:sp>
      <p:sp>
        <p:nvSpPr>
          <p:cNvPr id="4" name="Slide Number Placeholder 3"/>
          <p:cNvSpPr>
            <a:spLocks noGrp="1"/>
          </p:cNvSpPr>
          <p:nvPr>
            <p:ph type="sldNum" sz="quarter" idx="10"/>
          </p:nvPr>
        </p:nvSpPr>
        <p:spPr/>
        <p:txBody>
          <a:bodyPr/>
          <a:lstStyle/>
          <a:p>
            <a:fld id="{55277A05-5E63-4852-8C93-A25AB38585F7}" type="slidenum">
              <a:rPr lang="en-US" smtClean="0"/>
              <a:t>25</a:t>
            </a:fld>
            <a:endParaRPr lang="en-US"/>
          </a:p>
        </p:txBody>
      </p:sp>
    </p:spTree>
    <p:extLst>
      <p:ext uri="{BB962C8B-B14F-4D97-AF65-F5344CB8AC3E}">
        <p14:creationId xmlns:p14="http://schemas.microsoft.com/office/powerpoint/2010/main" val="576645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I-Focus could</a:t>
            </a:r>
            <a:r>
              <a:rPr lang="en-US" baseline="0" dirty="0" smtClean="0"/>
              <a:t> </a:t>
            </a:r>
            <a:r>
              <a:rPr lang="en-US" baseline="0" dirty="0" err="1" smtClean="0"/>
              <a:t>revolutionise</a:t>
            </a:r>
            <a:r>
              <a:rPr lang="en-US" baseline="0" dirty="0" smtClean="0"/>
              <a:t> the way we interact with our devices.</a:t>
            </a:r>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2</a:t>
            </a:fld>
            <a:endParaRPr lang="en-US"/>
          </a:p>
        </p:txBody>
      </p:sp>
    </p:spTree>
    <p:extLst>
      <p:ext uri="{BB962C8B-B14F-4D97-AF65-F5344CB8AC3E}">
        <p14:creationId xmlns:p14="http://schemas.microsoft.com/office/powerpoint/2010/main" val="2754343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26</a:t>
            </a:fld>
            <a:endParaRPr lang="en-US"/>
          </a:p>
        </p:txBody>
      </p:sp>
    </p:spTree>
    <p:extLst>
      <p:ext uri="{BB962C8B-B14F-4D97-AF65-F5344CB8AC3E}">
        <p14:creationId xmlns:p14="http://schemas.microsoft.com/office/powerpoint/2010/main" val="1519921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Turns out, accuracy was the main problem. Our commercial standard eye-tracker didn’t have very good accuracy. 5 participants felt that if the eye tracker had pinpoint accuracy, it would be as good as the mouse if not even better. Participants generally felt that it was pretty intuitive, and liked that they literally got what they see. Some complained of jitter, but was impressed by the speed that the eye-tracking input method could offer. </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27</a:t>
            </a:fld>
            <a:endParaRPr lang="en-US"/>
          </a:p>
        </p:txBody>
      </p:sp>
    </p:spTree>
    <p:extLst>
      <p:ext uri="{BB962C8B-B14F-4D97-AF65-F5344CB8AC3E}">
        <p14:creationId xmlns:p14="http://schemas.microsoft.com/office/powerpoint/2010/main" val="3470605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Pure</a:t>
            </a:r>
            <a:r>
              <a:rPr lang="en-US" baseline="0" dirty="0" smtClean="0"/>
              <a:t> leap motion was not at all appealing because constantly making hand gestures was tiring and prone to errors.</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28</a:t>
            </a:fld>
            <a:endParaRPr lang="en-US"/>
          </a:p>
        </p:txBody>
      </p:sp>
    </p:spTree>
    <p:extLst>
      <p:ext uri="{BB962C8B-B14F-4D97-AF65-F5344CB8AC3E}">
        <p14:creationId xmlns:p14="http://schemas.microsoft.com/office/powerpoint/2010/main" val="3470605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For part 2 of the experiment,</a:t>
            </a:r>
            <a:r>
              <a:rPr lang="en-US" baseline="0" dirty="0" smtClean="0"/>
              <a:t> e</a:t>
            </a:r>
            <a:r>
              <a:rPr lang="en-US" dirty="0" smtClean="0"/>
              <a:t>ach</a:t>
            </a:r>
            <a:r>
              <a:rPr lang="en-US" baseline="0" dirty="0" smtClean="0"/>
              <a:t> participant was also required to navigate through 2 versions of our website that differed in menu arrangement, selection method, and scrolling method. The first version was completely hands-free while the second version involved use of the mouse. After navigating through each version, participants had to complete the Questionnaire for User Interaction Satisfaction, QUIS for short – an international industry standard, which we compared to determine the preferred features for and eye-tracking interface.</a:t>
            </a:r>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29</a:t>
            </a:fld>
            <a:endParaRPr lang="en-US"/>
          </a:p>
        </p:txBody>
      </p:sp>
    </p:spTree>
    <p:extLst>
      <p:ext uri="{BB962C8B-B14F-4D97-AF65-F5344CB8AC3E}">
        <p14:creationId xmlns:p14="http://schemas.microsoft.com/office/powerpoint/2010/main" val="3095160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These</a:t>
            </a:r>
            <a:r>
              <a:rPr lang="en-US" baseline="0" dirty="0" smtClean="0"/>
              <a:t> are the results, the higher the score, the better. Although the 2</a:t>
            </a:r>
            <a:r>
              <a:rPr lang="en-US" baseline="30000" dirty="0" smtClean="0"/>
              <a:t>nd</a:t>
            </a:r>
            <a:r>
              <a:rPr lang="en-US" baseline="0" dirty="0" smtClean="0"/>
              <a:t> version had a better average score than the 1</a:t>
            </a:r>
            <a:r>
              <a:rPr lang="en-US" baseline="30000" dirty="0" smtClean="0"/>
              <a:t>st</a:t>
            </a:r>
            <a:r>
              <a:rPr lang="en-US" baseline="0" dirty="0" smtClean="0"/>
              <a:t>, both versions seemed to be equally well-received by the participants. </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30</a:t>
            </a:fld>
            <a:endParaRPr lang="en-US"/>
          </a:p>
        </p:txBody>
      </p:sp>
    </p:spTree>
    <p:extLst>
      <p:ext uri="{BB962C8B-B14F-4D97-AF65-F5344CB8AC3E}">
        <p14:creationId xmlns:p14="http://schemas.microsoft.com/office/powerpoint/2010/main" val="576645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There</a:t>
            </a:r>
            <a:r>
              <a:rPr lang="en-US" baseline="0" dirty="0" smtClean="0"/>
              <a:t> were 3 participants who voted for each version.</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31</a:t>
            </a:fld>
            <a:endParaRPr lang="en-US"/>
          </a:p>
        </p:txBody>
      </p:sp>
    </p:spTree>
    <p:extLst>
      <p:ext uri="{BB962C8B-B14F-4D97-AF65-F5344CB8AC3E}">
        <p14:creationId xmlns:p14="http://schemas.microsoft.com/office/powerpoint/2010/main" val="576645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These</a:t>
            </a:r>
            <a:r>
              <a:rPr lang="en-US" baseline="0" dirty="0" smtClean="0"/>
              <a:t> are some of our qualitative findings. Most preferred the radial menu as it was larger, 5 out of 6 participants preferred kinesthetic clicks as the modified cursor seemed more ineffective and frustrating since the eye-tracker is limited in terms of accuracy</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32</a:t>
            </a:fld>
            <a:endParaRPr lang="en-US"/>
          </a:p>
        </p:txBody>
      </p:sp>
    </p:spTree>
    <p:extLst>
      <p:ext uri="{BB962C8B-B14F-4D97-AF65-F5344CB8AC3E}">
        <p14:creationId xmlns:p14="http://schemas.microsoft.com/office/powerpoint/2010/main" val="576645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These</a:t>
            </a:r>
            <a:r>
              <a:rPr lang="en-US" baseline="0" dirty="0" smtClean="0"/>
              <a:t> are some of the changes we’ve decided to make corresponding to the research results. </a:t>
            </a:r>
          </a:p>
          <a:p>
            <a:r>
              <a:rPr lang="en-US" baseline="0" dirty="0" smtClean="0"/>
              <a:t>[They are mainly to the video function, modified cursor, and selectable objects]</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35</a:t>
            </a:fld>
            <a:endParaRPr lang="en-US"/>
          </a:p>
        </p:txBody>
      </p:sp>
    </p:spTree>
    <p:extLst>
      <p:ext uri="{BB962C8B-B14F-4D97-AF65-F5344CB8AC3E}">
        <p14:creationId xmlns:p14="http://schemas.microsoft.com/office/powerpoint/2010/main" val="3470605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in</a:t>
            </a:r>
            <a:r>
              <a:rPr lang="en-US" baseline="0" dirty="0" smtClean="0"/>
              <a:t> the culmination of our research, it is shown that once an affordable eye-tracker with sufficient accuracy surfaces in the market, eye-tracking will beat the mouse in terms of speed and efficiency especially for targeting and tracking tasks, and have improved overall intuitiveness. There you have it, efficient, effective, intuitive. Our hypothesis proves true. </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36</a:t>
            </a:fld>
            <a:endParaRPr lang="en-US"/>
          </a:p>
        </p:txBody>
      </p:sp>
    </p:spTree>
    <p:extLst>
      <p:ext uri="{BB962C8B-B14F-4D97-AF65-F5344CB8AC3E}">
        <p14:creationId xmlns:p14="http://schemas.microsoft.com/office/powerpoint/2010/main" val="2053524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“More than meets the eye”</a:t>
            </a:r>
          </a:p>
          <a:p>
            <a:r>
              <a:rPr lang="en-US" dirty="0" smtClean="0"/>
              <a:t>“… in the blink of an eye”</a:t>
            </a:r>
          </a:p>
          <a:p>
            <a:r>
              <a:rPr lang="en-US" dirty="0" smtClean="0"/>
              <a:t>“Look!”</a:t>
            </a:r>
          </a:p>
          <a:p>
            <a:r>
              <a:rPr lang="en-US" dirty="0" smtClean="0"/>
              <a:t>“Don’t</a:t>
            </a:r>
            <a:r>
              <a:rPr lang="en-US" baseline="0" dirty="0" smtClean="0"/>
              <a:t> blink!”</a:t>
            </a:r>
            <a:endParaRPr lang="en-US" dirty="0" smtClean="0"/>
          </a:p>
          <a:p>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38</a:t>
            </a:fld>
            <a:endParaRPr lang="en-US"/>
          </a:p>
        </p:txBody>
      </p:sp>
    </p:spTree>
    <p:extLst>
      <p:ext uri="{BB962C8B-B14F-4D97-AF65-F5344CB8AC3E}">
        <p14:creationId xmlns:p14="http://schemas.microsoft.com/office/powerpoint/2010/main" val="2662028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Our final</a:t>
            </a:r>
            <a:r>
              <a:rPr lang="en-US" baseline="0" dirty="0" smtClean="0"/>
              <a:t> products will demonstrate the efficiency of eye tracking on websites, and simple games.</a:t>
            </a:r>
            <a:endParaRPr lang="en-SG"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5</a:t>
            </a:fld>
            <a:endParaRPr lang="en-US"/>
          </a:p>
        </p:txBody>
      </p:sp>
    </p:spTree>
    <p:extLst>
      <p:ext uri="{BB962C8B-B14F-4D97-AF65-F5344CB8AC3E}">
        <p14:creationId xmlns:p14="http://schemas.microsoft.com/office/powerpoint/2010/main" val="3802590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dirty="0" smtClean="0"/>
              <a:t>The</a:t>
            </a:r>
            <a:r>
              <a:rPr lang="en-US" baseline="0" dirty="0" smtClean="0"/>
              <a:t> mouse isn’t good for everything</a:t>
            </a:r>
          </a:p>
          <a:p>
            <a:pPr marL="171450" indent="-171450">
              <a:buFontTx/>
              <a:buChar char="-"/>
            </a:pPr>
            <a:r>
              <a:rPr lang="en-US" baseline="0" dirty="0" smtClean="0"/>
              <a:t>-eye tracking is </a:t>
            </a:r>
            <a:r>
              <a:rPr lang="en-US" baseline="0" dirty="0" err="1" smtClean="0"/>
              <a:t>eei</a:t>
            </a:r>
            <a:endParaRPr lang="en-US" baseline="0" dirty="0" smtClean="0"/>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7</a:t>
            </a:fld>
            <a:endParaRPr lang="en-US"/>
          </a:p>
        </p:txBody>
      </p:sp>
    </p:spTree>
    <p:extLst>
      <p:ext uri="{BB962C8B-B14F-4D97-AF65-F5344CB8AC3E}">
        <p14:creationId xmlns:p14="http://schemas.microsoft.com/office/powerpoint/2010/main" val="422037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9</a:t>
            </a:fld>
            <a:endParaRPr lang="en-US"/>
          </a:p>
        </p:txBody>
      </p:sp>
    </p:spTree>
    <p:extLst>
      <p:ext uri="{BB962C8B-B14F-4D97-AF65-F5344CB8AC3E}">
        <p14:creationId xmlns:p14="http://schemas.microsoft.com/office/powerpoint/2010/main" val="23453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"So, this was our proposed timeline and we are pleased to say we have completed the alpha testing (our research) earlier than expected… </a:t>
            </a:r>
          </a:p>
          <a:p>
            <a:r>
              <a:rPr lang="en-US" baseline="0" dirty="0" smtClean="0"/>
              <a:t>Now, ready to see what we have done so far?</a:t>
            </a:r>
          </a:p>
        </p:txBody>
      </p:sp>
      <p:sp>
        <p:nvSpPr>
          <p:cNvPr id="4" name="Slide Number Placeholder 3"/>
          <p:cNvSpPr>
            <a:spLocks noGrp="1"/>
          </p:cNvSpPr>
          <p:nvPr>
            <p:ph type="sldNum" sz="quarter" idx="10"/>
          </p:nvPr>
        </p:nvSpPr>
        <p:spPr/>
        <p:txBody>
          <a:bodyPr/>
          <a:lstStyle/>
          <a:p>
            <a:fld id="{55277A05-5E63-4852-8C93-A25AB38585F7}" type="slidenum">
              <a:rPr lang="en-US" smtClean="0"/>
              <a:t>10</a:t>
            </a:fld>
            <a:endParaRPr lang="en-US"/>
          </a:p>
        </p:txBody>
      </p:sp>
    </p:spTree>
    <p:extLst>
      <p:ext uri="{BB962C8B-B14F-4D97-AF65-F5344CB8AC3E}">
        <p14:creationId xmlns:p14="http://schemas.microsoft.com/office/powerpoint/2010/main" val="435884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…presenting to you the application component of I-Focus</a:t>
            </a:r>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11</a:t>
            </a:fld>
            <a:endParaRPr lang="en-US"/>
          </a:p>
        </p:txBody>
      </p:sp>
    </p:spTree>
    <p:extLst>
      <p:ext uri="{BB962C8B-B14F-4D97-AF65-F5344CB8AC3E}">
        <p14:creationId xmlns:p14="http://schemas.microsoft.com/office/powerpoint/2010/main" val="1066299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device we would be using is the </a:t>
            </a:r>
            <a:r>
              <a:rPr lang="en-US" baseline="0" dirty="0" err="1" smtClean="0"/>
              <a:t>EyeTribe</a:t>
            </a:r>
            <a:r>
              <a:rPr lang="en-US" baseline="0" dirty="0" smtClean="0"/>
              <a:t> eye-tracker, which is affordable and a lot more accurate than webcams.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13</a:t>
            </a:fld>
            <a:endParaRPr lang="en-US"/>
          </a:p>
        </p:txBody>
      </p:sp>
    </p:spTree>
    <p:extLst>
      <p:ext uri="{BB962C8B-B14F-4D97-AF65-F5344CB8AC3E}">
        <p14:creationId xmlns:p14="http://schemas.microsoft.com/office/powerpoint/2010/main" val="4129025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leap motion device is a</a:t>
            </a:r>
            <a:r>
              <a:rPr lang="en-US" baseline="0" dirty="0" smtClean="0"/>
              <a:t> device that tracks hand gestures and is used to sense physical input.</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14</a:t>
            </a:fld>
            <a:endParaRPr lang="en-US"/>
          </a:p>
        </p:txBody>
      </p:sp>
    </p:spTree>
    <p:extLst>
      <p:ext uri="{BB962C8B-B14F-4D97-AF65-F5344CB8AC3E}">
        <p14:creationId xmlns:p14="http://schemas.microsoft.com/office/powerpoint/2010/main" val="4129025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9" name="Rectangle 18"/>
          <p:cNvSpPr/>
          <p:nvPr userDrawn="1"/>
        </p:nvSpPr>
        <p:spPr>
          <a:xfrm>
            <a:off x="0" y="-15876"/>
            <a:ext cx="12192000" cy="6873876"/>
          </a:xfrm>
          <a:prstGeom prst="rect">
            <a:avLst/>
          </a:prstGeom>
          <a:gradFill flip="none" rotWithShape="1">
            <a:gsLst>
              <a:gs pos="0">
                <a:schemeClr val="bg1"/>
              </a:gs>
              <a:gs pos="100000">
                <a:srgbClr val="DCDCDC"/>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6/7/14</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DA2A3D87-4C29-794F-9210-1EA1EA73FF3B}" type="slidenum">
              <a:rPr lang="en-US" smtClean="0"/>
              <a:t>‹#›</a:t>
            </a:fld>
            <a:endParaRPr lang="en-US"/>
          </a:p>
        </p:txBody>
      </p:sp>
      <p:sp>
        <p:nvSpPr>
          <p:cNvPr id="13" name="Date Placeholder 3"/>
          <p:cNvSpPr txBox="1">
            <a:spLocks/>
          </p:cNvSpPr>
          <p:nvPr userDrawn="1"/>
        </p:nvSpPr>
        <p:spPr>
          <a:xfrm>
            <a:off x="812800" y="6508751"/>
            <a:ext cx="28448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2"/>
                </a:solidFill>
                <a:latin typeface="Museo 3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E08549-1AEB-9B4F-BDF3-2C53AA2AF0CC}" type="datetimeFigureOut">
              <a:rPr lang="en-US" sz="1200" smtClean="0"/>
              <a:pPr/>
              <a:t>6/7/14</a:t>
            </a:fld>
            <a:endParaRPr lang="en-US" sz="1200"/>
          </a:p>
        </p:txBody>
      </p:sp>
      <p:sp>
        <p:nvSpPr>
          <p:cNvPr id="14" name="Slide Number Placeholder 5"/>
          <p:cNvSpPr txBox="1">
            <a:spLocks/>
          </p:cNvSpPr>
          <p:nvPr userDrawn="1"/>
        </p:nvSpPr>
        <p:spPr>
          <a:xfrm>
            <a:off x="8940800" y="65087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useo 3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C2C3C3-3B99-C94B-A8A9-6D4E429CB87C}" type="slidenum">
              <a:rPr lang="en-US" sz="1200" smtClean="0"/>
              <a:pPr/>
              <a:t>‹#›</a:t>
            </a:fld>
            <a:endParaRPr lang="en-US" sz="1200"/>
          </a:p>
        </p:txBody>
      </p:sp>
      <p:pic>
        <p:nvPicPr>
          <p:cNvPr id="21" name="Picture 20"/>
          <p:cNvPicPr>
            <a:picLocks noChangeAspect="1"/>
          </p:cNvPicPr>
          <p:nvPr userDrawn="1"/>
        </p:nvPicPr>
        <p:blipFill rotWithShape="1">
          <a:blip r:embed="rId3">
            <a:extLst>
              <a:ext uri="{28A0092B-C50C-407E-A947-70E740481C1C}">
                <a14:useLocalDpi xmlns:a14="http://schemas.microsoft.com/office/drawing/2010/main" val="0"/>
              </a:ext>
            </a:extLst>
          </a:blip>
          <a:srcRect r="46110"/>
          <a:stretch/>
        </p:blipFill>
        <p:spPr>
          <a:xfrm>
            <a:off x="7001396" y="15876"/>
            <a:ext cx="5190604" cy="6858000"/>
          </a:xfrm>
          <a:prstGeom prst="rect">
            <a:avLst/>
          </a:prstGeom>
        </p:spPr>
      </p:pic>
      <p:sp>
        <p:nvSpPr>
          <p:cNvPr id="18" name="Rectangle 17"/>
          <p:cNvSpPr/>
          <p:nvPr userDrawn="1"/>
        </p:nvSpPr>
        <p:spPr>
          <a:xfrm>
            <a:off x="0" y="0"/>
            <a:ext cx="12192000" cy="6905628"/>
          </a:xfrm>
          <a:prstGeom prst="rect">
            <a:avLst/>
          </a:prstGeom>
          <a:solidFill>
            <a:schemeClr val="tx1">
              <a:alpha val="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74209510"/>
      </p:ext>
    </p:extLst>
  </p:cSld>
  <p:clrMapOvr>
    <a:masterClrMapping/>
  </p:clrMapOvr>
  <p:timing>
    <p:tnLst>
      <p:par>
        <p:cTn xmlns:p14="http://schemas.microsoft.com/office/powerpoint/2010/main" id="1" dur="indefinite" restart="never" nodeType="tmRoot"/>
      </p:par>
    </p:tnLst>
  </p:timing>
  <p:extLst>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6/7/14</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23787499"/>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6/7/14</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551839424"/>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6/7/14</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5121070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60681"/>
            <a:ext cx="12192000" cy="1143000"/>
          </a:xfrm>
          <a:effectLst>
            <a:softEdge rad="63500"/>
          </a:effectLst>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6/7/14</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2540898026"/>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6/7/14</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DA2A3D87-4C29-794F-9210-1EA1EA73FF3B}" type="slidenum">
              <a:rPr lang="en-US" smtClean="0"/>
              <a:t>‹#›</a:t>
            </a:fld>
            <a:endParaRPr lang="en-US"/>
          </a:p>
        </p:txBody>
      </p:sp>
      <p:sp>
        <p:nvSpPr>
          <p:cNvPr id="13" name="Title 3"/>
          <p:cNvSpPr>
            <a:spLocks noGrp="1"/>
          </p:cNvSpPr>
          <p:nvPr>
            <p:ph type="title" hasCustomPrompt="1"/>
          </p:nvPr>
        </p:nvSpPr>
        <p:spPr>
          <a:xfrm>
            <a:off x="615381" y="4220506"/>
            <a:ext cx="10368000" cy="1656000"/>
          </a:xfrm>
          <a:solidFill>
            <a:schemeClr val="tx1">
              <a:lumMod val="85000"/>
              <a:lumOff val="15000"/>
              <a:alpha val="75000"/>
            </a:schemeClr>
          </a:solidFill>
        </p:spPr>
        <p:txBody>
          <a:bodyPr anchor="t">
            <a:normAutofit/>
          </a:bodyPr>
          <a:lstStyle>
            <a:lvl1pPr marL="108000" algn="l">
              <a:defRPr sz="4800" kern="1800" spc="0" normalizeH="0" baseline="0"/>
            </a:lvl1pPr>
          </a:lstStyle>
          <a:p>
            <a:r>
              <a:rPr lang="en-US" sz="4800" dirty="0" smtClean="0"/>
              <a:t>Edit Master</a:t>
            </a:r>
            <a:endParaRPr lang="en-US" sz="4800" dirty="0"/>
          </a:p>
        </p:txBody>
      </p:sp>
    </p:spTree>
    <p:extLst>
      <p:ext uri="{BB962C8B-B14F-4D97-AF65-F5344CB8AC3E}">
        <p14:creationId xmlns:p14="http://schemas.microsoft.com/office/powerpoint/2010/main" val="324823175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6/7/14</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157562638"/>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6/7/14</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1378774098"/>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6/7/14</a:t>
            </a:fld>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2567654854"/>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6/7/14</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1612265333"/>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6/7/14</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925951780"/>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6/7/14</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4248980377"/>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a:xfrm>
            <a:off x="0" y="1"/>
            <a:ext cx="12191999" cy="6857999"/>
          </a:xfrm>
          <a:prstGeom prst="rect">
            <a:avLst/>
          </a:prstGeom>
          <a:gradFill flip="none" rotWithShape="1">
            <a:gsLst>
              <a:gs pos="0">
                <a:schemeClr val="tx1">
                  <a:alpha val="21000"/>
                </a:schemeClr>
              </a:gs>
              <a:gs pos="100000">
                <a:srgbClr val="00002A">
                  <a:alpha val="21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09600" y="260681"/>
            <a:ext cx="10972800" cy="1143000"/>
          </a:xfrm>
          <a:prstGeom prst="rect">
            <a:avLst/>
          </a:prstGeom>
          <a:solidFill>
            <a:schemeClr val="tx2">
              <a:alpha val="16000"/>
            </a:schemeClr>
          </a:solidFill>
        </p:spPr>
        <p:txBody>
          <a:bodyPr vert="horz" lIns="91440" tIns="45720" rIns="91440" bIns="45720" rtlCol="0" anchor="ctr">
            <a:noAutofit/>
          </a:bodyPr>
          <a:lstStyle/>
          <a:p>
            <a:r>
              <a:rPr lang="en-US" dirty="0" smtClean="0"/>
              <a:t>Edit Master title style</a:t>
            </a:r>
            <a:endParaRPr lang="en-US" dirty="0"/>
          </a:p>
        </p:txBody>
      </p:sp>
      <p:sp>
        <p:nvSpPr>
          <p:cNvPr id="3" name="Text Placeholder 2"/>
          <p:cNvSpPr>
            <a:spLocks noGrp="1"/>
          </p:cNvSpPr>
          <p:nvPr>
            <p:ph type="body" idx="1"/>
          </p:nvPr>
        </p:nvSpPr>
        <p:spPr>
          <a:xfrm>
            <a:off x="609600" y="1600200"/>
            <a:ext cx="10972800" cy="5043215"/>
          </a:xfrm>
          <a:prstGeom prst="rect">
            <a:avLst/>
          </a:prstGeom>
          <a:solidFill>
            <a:schemeClr val="tx1">
              <a:lumMod val="85000"/>
              <a:lumOff val="15000"/>
              <a:alpha val="23000"/>
            </a:schemeClr>
          </a:solidFill>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5397191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7" r:id="rId8"/>
    <p:sldLayoutId id="2147483683" r:id="rId9"/>
    <p:sldLayoutId id="2147483684" r:id="rId10"/>
    <p:sldLayoutId id="2147483685" r:id="rId11"/>
    <p:sldLayoutId id="2147483686" r:id="rId12"/>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5400" kern="1200">
          <a:solidFill>
            <a:schemeClr val="bg2"/>
          </a:solidFill>
          <a:latin typeface="Sansation Light"/>
          <a:ea typeface="+mj-ea"/>
          <a:cs typeface="Sansation Light"/>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Museo 300" pitchFamily="50" charset="0"/>
          <a:ea typeface="+mn-ea"/>
          <a:cs typeface="Museo 300" pitchFamily="50" charset="0"/>
        </a:defRPr>
      </a:lvl1pPr>
      <a:lvl2pPr marL="742950" indent="-285750" algn="l" defTabSz="457200" rtl="0" eaLnBrk="1" latinLnBrk="0" hangingPunct="1">
        <a:spcBef>
          <a:spcPct val="20000"/>
        </a:spcBef>
        <a:buFont typeface="Arial"/>
        <a:buChar char="–"/>
        <a:defRPr sz="2800" kern="1200">
          <a:solidFill>
            <a:schemeClr val="bg2"/>
          </a:solidFill>
          <a:latin typeface="Museo 300" pitchFamily="50" charset="0"/>
          <a:ea typeface="+mn-ea"/>
          <a:cs typeface="Museo 300" pitchFamily="50" charset="0"/>
        </a:defRPr>
      </a:lvl2pPr>
      <a:lvl3pPr marL="1143000" indent="-228600" algn="l" defTabSz="457200" rtl="0" eaLnBrk="1" latinLnBrk="0" hangingPunct="1">
        <a:spcBef>
          <a:spcPct val="20000"/>
        </a:spcBef>
        <a:buFont typeface="Arial"/>
        <a:buChar char="•"/>
        <a:defRPr sz="2400" kern="1200">
          <a:solidFill>
            <a:schemeClr val="bg2"/>
          </a:solidFill>
          <a:latin typeface="Museo 300" pitchFamily="50" charset="0"/>
          <a:ea typeface="+mn-ea"/>
          <a:cs typeface="Museo 300" pitchFamily="50" charset="0"/>
        </a:defRPr>
      </a:lvl3pPr>
      <a:lvl4pPr marL="1600200" indent="-228600" algn="l" defTabSz="457200" rtl="0" eaLnBrk="1" latinLnBrk="0" hangingPunct="1">
        <a:spcBef>
          <a:spcPct val="20000"/>
        </a:spcBef>
        <a:buFont typeface="Arial"/>
        <a:buChar char="–"/>
        <a:defRPr sz="2000" kern="1200">
          <a:solidFill>
            <a:schemeClr val="bg2"/>
          </a:solidFill>
          <a:latin typeface="Museo 300" pitchFamily="50" charset="0"/>
          <a:ea typeface="+mn-ea"/>
          <a:cs typeface="Museo 300" pitchFamily="50" charset="0"/>
        </a:defRPr>
      </a:lvl4pPr>
      <a:lvl5pPr marL="2057400" indent="-228600" algn="l" defTabSz="457200" rtl="0" eaLnBrk="1" latinLnBrk="0" hangingPunct="1">
        <a:spcBef>
          <a:spcPct val="20000"/>
        </a:spcBef>
        <a:buFont typeface="Arial"/>
        <a:buChar char="»"/>
        <a:defRPr sz="2000" kern="1200">
          <a:solidFill>
            <a:schemeClr val="bg2"/>
          </a:solidFill>
          <a:latin typeface="Museo 300" pitchFamily="50" charset="0"/>
          <a:ea typeface="+mn-ea"/>
          <a:cs typeface="Museo 300" pitchFamily="50"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2.wdp"/><Relationship Id="rId5"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hart" Target="../charts/char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chart" Target="../charts/char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42334" y="1301628"/>
            <a:ext cx="5181600" cy="1470025"/>
          </a:xfrm>
          <a:prstGeom prst="rect">
            <a:avLst/>
          </a:prstGeom>
          <a:solidFill>
            <a:schemeClr val="tx1"/>
          </a:solidFill>
          <a:effectLst>
            <a:glow>
              <a:schemeClr val="accent1">
                <a:alpha val="73000"/>
              </a:schemeClr>
            </a:glow>
            <a:softEdge rad="673100"/>
          </a:effectLst>
        </p:spPr>
        <p:txBody>
          <a:bodyPr>
            <a:normAutofit/>
          </a:bodyPr>
          <a:lstStyle>
            <a:lvl1pPr algn="ctr" defTabSz="457200" rtl="0" eaLnBrk="1" latinLnBrk="0" hangingPunct="1">
              <a:spcBef>
                <a:spcPct val="0"/>
              </a:spcBef>
              <a:buNone/>
              <a:defRPr sz="5400" kern="1200">
                <a:solidFill>
                  <a:schemeClr val="bg2"/>
                </a:solidFill>
                <a:latin typeface="Sansation Light"/>
                <a:ea typeface="+mj-ea"/>
                <a:cs typeface="Sansation Light"/>
              </a:defRPr>
            </a:lvl1pPr>
          </a:lstStyle>
          <a:p>
            <a:r>
              <a:rPr lang="en-US" sz="8000" dirty="0">
                <a:latin typeface="Museo 900" pitchFamily="50" charset="0"/>
                <a:cs typeface="Audiowide"/>
              </a:rPr>
              <a:t>I-Focus</a:t>
            </a:r>
          </a:p>
        </p:txBody>
      </p:sp>
      <p:sp>
        <p:nvSpPr>
          <p:cNvPr id="6" name="Subtitle 2"/>
          <p:cNvSpPr txBox="1">
            <a:spLocks/>
          </p:cNvSpPr>
          <p:nvPr/>
        </p:nvSpPr>
        <p:spPr>
          <a:xfrm>
            <a:off x="1785234" y="3465513"/>
            <a:ext cx="4528433" cy="2434742"/>
          </a:xfrm>
          <a:prstGeom prst="rect">
            <a:avLst/>
          </a:prstGeom>
          <a:noFill/>
        </p:spPr>
        <p:txBody>
          <a:bodyPr>
            <a:normAutofit/>
          </a:bodyPr>
          <a:lstStyle>
            <a:lvl1pPr marL="342900" indent="-342900" algn="l" defTabSz="457200" rtl="0" eaLnBrk="1" latinLnBrk="0" hangingPunct="1">
              <a:spcBef>
                <a:spcPct val="20000"/>
              </a:spcBef>
              <a:buFont typeface="Arial"/>
              <a:buChar char="•"/>
              <a:defRPr sz="3200" kern="1200">
                <a:solidFill>
                  <a:schemeClr val="bg2"/>
                </a:solidFill>
                <a:latin typeface="Museo 300 Regular"/>
                <a:ea typeface="+mn-ea"/>
                <a:cs typeface="Museo 300 Regular"/>
              </a:defRPr>
            </a:lvl1pPr>
            <a:lvl2pPr marL="742950" indent="-285750" algn="l" defTabSz="457200" rtl="0" eaLnBrk="1" latinLnBrk="0" hangingPunct="1">
              <a:spcBef>
                <a:spcPct val="20000"/>
              </a:spcBef>
              <a:buFont typeface="Arial"/>
              <a:buChar char="–"/>
              <a:defRPr sz="2800" kern="1200">
                <a:solidFill>
                  <a:schemeClr val="bg2"/>
                </a:solidFill>
                <a:latin typeface="Museo 300 Regular"/>
                <a:ea typeface="+mn-ea"/>
                <a:cs typeface="Museo 300 Regular"/>
              </a:defRPr>
            </a:lvl2pPr>
            <a:lvl3pPr marL="1143000" indent="-228600" algn="l" defTabSz="457200" rtl="0" eaLnBrk="1" latinLnBrk="0" hangingPunct="1">
              <a:spcBef>
                <a:spcPct val="20000"/>
              </a:spcBef>
              <a:buFont typeface="Arial"/>
              <a:buChar char="•"/>
              <a:defRPr sz="2400" kern="1200">
                <a:solidFill>
                  <a:schemeClr val="bg2"/>
                </a:solidFill>
                <a:latin typeface="Museo 300 Regular"/>
                <a:ea typeface="+mn-ea"/>
                <a:cs typeface="Museo 300 Regular"/>
              </a:defRPr>
            </a:lvl3pPr>
            <a:lvl4pPr marL="1600200" indent="-228600" algn="l" defTabSz="457200" rtl="0" eaLnBrk="1" latinLnBrk="0" hangingPunct="1">
              <a:spcBef>
                <a:spcPct val="20000"/>
              </a:spcBef>
              <a:buFont typeface="Arial"/>
              <a:buChar char="–"/>
              <a:defRPr sz="2000" kern="1200">
                <a:solidFill>
                  <a:schemeClr val="bg2"/>
                </a:solidFill>
                <a:latin typeface="Museo 300 Regular"/>
                <a:ea typeface="+mn-ea"/>
                <a:cs typeface="Museo 300 Regular"/>
              </a:defRPr>
            </a:lvl4pPr>
            <a:lvl5pPr marL="2057400" indent="-228600" algn="l" defTabSz="457200" rtl="0" eaLnBrk="1" latinLnBrk="0" hangingPunct="1">
              <a:spcBef>
                <a:spcPct val="20000"/>
              </a:spcBef>
              <a:buFont typeface="Arial"/>
              <a:buChar char="»"/>
              <a:defRPr sz="2000" kern="1200">
                <a:solidFill>
                  <a:schemeClr val="bg2"/>
                </a:solidFill>
                <a:latin typeface="Museo 300 Regular"/>
                <a:ea typeface="+mn-ea"/>
                <a:cs typeface="Museo 300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u="sng" dirty="0">
                <a:solidFill>
                  <a:schemeClr val="tx1">
                    <a:lumMod val="75000"/>
                    <a:lumOff val="25000"/>
                  </a:schemeClr>
                </a:solidFill>
                <a:latin typeface="Museo 500" panose="02000000000000000000" pitchFamily="50" charset="0"/>
                <a:cs typeface="Museo 700 Regular"/>
              </a:rPr>
              <a:t>Group 10-11</a:t>
            </a:r>
            <a:r>
              <a:rPr lang="en-US" dirty="0">
                <a:solidFill>
                  <a:schemeClr val="tx1">
                    <a:lumMod val="75000"/>
                    <a:lumOff val="25000"/>
                  </a:schemeClr>
                </a:solidFill>
                <a:latin typeface="Museo 500" panose="02000000000000000000" pitchFamily="50" charset="0"/>
                <a:cs typeface="Museo 700 Regular"/>
              </a:rPr>
              <a:t/>
            </a:r>
            <a:br>
              <a:rPr lang="en-US" dirty="0">
                <a:solidFill>
                  <a:schemeClr val="tx1">
                    <a:lumMod val="75000"/>
                    <a:lumOff val="25000"/>
                  </a:schemeClr>
                </a:solidFill>
                <a:latin typeface="Museo 500" panose="02000000000000000000" pitchFamily="50" charset="0"/>
                <a:cs typeface="Museo 700 Regular"/>
              </a:rPr>
            </a:br>
            <a:r>
              <a:rPr lang="en-US" sz="2600" dirty="0">
                <a:solidFill>
                  <a:schemeClr val="tx1">
                    <a:lumMod val="75000"/>
                    <a:lumOff val="25000"/>
                  </a:schemeClr>
                </a:solidFill>
                <a:latin typeface="Museo 300" pitchFamily="50" charset="0"/>
              </a:rPr>
              <a:t>Samuel Leong 4S1(17)</a:t>
            </a:r>
          </a:p>
          <a:p>
            <a:pPr marL="0" indent="0">
              <a:buNone/>
            </a:pPr>
            <a:r>
              <a:rPr lang="en-US" sz="2600" dirty="0">
                <a:solidFill>
                  <a:schemeClr val="tx1">
                    <a:lumMod val="75000"/>
                    <a:lumOff val="25000"/>
                  </a:schemeClr>
                </a:solidFill>
                <a:latin typeface="Museo 300" pitchFamily="50" charset="0"/>
              </a:rPr>
              <a:t>Ryan Tan 4S1(21)</a:t>
            </a:r>
          </a:p>
          <a:p>
            <a:pPr marL="0" indent="0">
              <a:buNone/>
            </a:pPr>
            <a:r>
              <a:rPr lang="en-US" sz="2600" dirty="0">
                <a:solidFill>
                  <a:schemeClr val="tx1">
                    <a:lumMod val="75000"/>
                    <a:lumOff val="25000"/>
                  </a:schemeClr>
                </a:solidFill>
                <a:latin typeface="Museo 300" pitchFamily="50" charset="0"/>
              </a:rPr>
              <a:t>Walter Kong 4O3(33)</a:t>
            </a:r>
          </a:p>
          <a:p>
            <a:pPr marL="0" indent="0">
              <a:buNone/>
            </a:pPr>
            <a:r>
              <a:rPr lang="en-US" sz="2600" dirty="0">
                <a:solidFill>
                  <a:schemeClr val="tx1">
                    <a:lumMod val="75000"/>
                    <a:lumOff val="25000"/>
                  </a:schemeClr>
                </a:solidFill>
                <a:latin typeface="Museo 300" pitchFamily="50" charset="0"/>
              </a:rPr>
              <a:t>Xiao </a:t>
            </a:r>
            <a:r>
              <a:rPr lang="en-US" sz="2600" dirty="0" err="1">
                <a:solidFill>
                  <a:schemeClr val="tx1">
                    <a:lumMod val="75000"/>
                    <a:lumOff val="25000"/>
                  </a:schemeClr>
                </a:solidFill>
                <a:latin typeface="Museo 300" pitchFamily="50" charset="0"/>
              </a:rPr>
              <a:t>Songyuan</a:t>
            </a:r>
            <a:r>
              <a:rPr lang="en-US" sz="2600" dirty="0">
                <a:solidFill>
                  <a:schemeClr val="tx1">
                    <a:lumMod val="75000"/>
                    <a:lumOff val="25000"/>
                  </a:schemeClr>
                </a:solidFill>
                <a:latin typeface="Museo 300" pitchFamily="50" charset="0"/>
              </a:rPr>
              <a:t> 4S2(20)</a:t>
            </a:r>
          </a:p>
        </p:txBody>
      </p:sp>
      <p:pic>
        <p:nvPicPr>
          <p:cNvPr id="7" name="Picture 6" descr="Eye 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85234" y="966990"/>
            <a:ext cx="1069651" cy="1069651"/>
          </a:xfrm>
          <a:prstGeom prst="rect">
            <a:avLst/>
          </a:prstGeom>
        </p:spPr>
      </p:pic>
    </p:spTree>
    <p:extLst>
      <p:ext uri="{BB962C8B-B14F-4D97-AF65-F5344CB8AC3E}">
        <p14:creationId xmlns:p14="http://schemas.microsoft.com/office/powerpoint/2010/main" val="331875788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a:t>
            </a:r>
            <a:endParaRPr lang="en-SG" dirty="0"/>
          </a:p>
        </p:txBody>
      </p:sp>
      <p:sp>
        <p:nvSpPr>
          <p:cNvPr id="5" name="Rounded Rectangle 4"/>
          <p:cNvSpPr/>
          <p:nvPr/>
        </p:nvSpPr>
        <p:spPr>
          <a:xfrm>
            <a:off x="1650848" y="2880733"/>
            <a:ext cx="2639337" cy="8564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rgbClr val="EEECE1"/>
                </a:solidFill>
                <a:latin typeface="Museo 500" pitchFamily="50" charset="0"/>
                <a:cs typeface="Museo 700 Regular"/>
              </a:rPr>
              <a:t>Prelim</a:t>
            </a:r>
          </a:p>
        </p:txBody>
      </p:sp>
      <p:sp>
        <p:nvSpPr>
          <p:cNvPr id="6" name="Rounded Rectangle 5"/>
          <p:cNvSpPr/>
          <p:nvPr/>
        </p:nvSpPr>
        <p:spPr>
          <a:xfrm>
            <a:off x="4593509" y="2880733"/>
            <a:ext cx="2639337" cy="856448"/>
          </a:xfrm>
          <a:prstGeom prst="round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rgbClr val="EEECE1"/>
                </a:solidFill>
                <a:latin typeface="Museo 500" pitchFamily="50" charset="0"/>
                <a:cs typeface="Museo 700 Regular"/>
              </a:rPr>
              <a:t>Semis</a:t>
            </a:r>
          </a:p>
        </p:txBody>
      </p:sp>
      <p:sp>
        <p:nvSpPr>
          <p:cNvPr id="7" name="Rounded Rectangle 6"/>
          <p:cNvSpPr/>
          <p:nvPr/>
        </p:nvSpPr>
        <p:spPr>
          <a:xfrm>
            <a:off x="7522244" y="2880733"/>
            <a:ext cx="2639337" cy="8564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EEECE1"/>
                </a:solidFill>
                <a:latin typeface="Museo 500" pitchFamily="50" charset="0"/>
                <a:cs typeface="Museo 700 Regular"/>
              </a:rPr>
              <a:t>Finals</a:t>
            </a:r>
          </a:p>
        </p:txBody>
      </p:sp>
      <p:sp>
        <p:nvSpPr>
          <p:cNvPr id="8" name="Rounded Rectangle 7"/>
          <p:cNvSpPr/>
          <p:nvPr/>
        </p:nvSpPr>
        <p:spPr>
          <a:xfrm>
            <a:off x="4350870" y="2880733"/>
            <a:ext cx="180968" cy="856448"/>
          </a:xfrm>
          <a:prstGeom prst="round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700" dirty="0">
              <a:solidFill>
                <a:srgbClr val="EEECE1"/>
              </a:solidFill>
              <a:latin typeface="Museo 300" pitchFamily="50" charset="0"/>
              <a:cs typeface="Museo 500 Regular"/>
            </a:endParaRPr>
          </a:p>
        </p:txBody>
      </p:sp>
      <p:sp>
        <p:nvSpPr>
          <p:cNvPr id="9" name="Rounded Rectangle 8"/>
          <p:cNvSpPr/>
          <p:nvPr/>
        </p:nvSpPr>
        <p:spPr>
          <a:xfrm>
            <a:off x="7290841" y="2880097"/>
            <a:ext cx="180968" cy="856448"/>
          </a:xfrm>
          <a:prstGeom prst="roundRect">
            <a:avLst/>
          </a:prstGeom>
          <a:solidFill>
            <a:schemeClr val="accent2"/>
          </a:solidFill>
          <a:ln>
            <a:noFill/>
          </a:ln>
          <a:effectLst>
            <a:outerShdw blurRad="40000" dist="20000" dir="5400000" rotWithShape="0">
              <a:srgbClr val="000000">
                <a:alpha val="38000"/>
              </a:srgb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700" dirty="0">
              <a:solidFill>
                <a:srgbClr val="EEECE1"/>
              </a:solidFill>
              <a:latin typeface="Museo 300" pitchFamily="50" charset="0"/>
              <a:cs typeface="Museo 500 Regular"/>
            </a:endParaRPr>
          </a:p>
        </p:txBody>
      </p:sp>
      <p:sp>
        <p:nvSpPr>
          <p:cNvPr id="10" name="Rounded Rectangle 9"/>
          <p:cNvSpPr/>
          <p:nvPr/>
        </p:nvSpPr>
        <p:spPr>
          <a:xfrm>
            <a:off x="10228645" y="2895932"/>
            <a:ext cx="180968" cy="856448"/>
          </a:xfrm>
          <a:prstGeom prst="round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700" dirty="0">
              <a:solidFill>
                <a:srgbClr val="EEECE1"/>
              </a:solidFill>
              <a:latin typeface="Museo 300" pitchFamily="50" charset="0"/>
              <a:cs typeface="Museo 500 Regular"/>
            </a:endParaRPr>
          </a:p>
        </p:txBody>
      </p:sp>
      <p:sp>
        <p:nvSpPr>
          <p:cNvPr id="11" name="TextBox 10"/>
          <p:cNvSpPr txBox="1"/>
          <p:nvPr/>
        </p:nvSpPr>
        <p:spPr>
          <a:xfrm>
            <a:off x="3700076" y="2071677"/>
            <a:ext cx="1505732" cy="646331"/>
          </a:xfrm>
          <a:prstGeom prst="rect">
            <a:avLst/>
          </a:prstGeom>
          <a:noFill/>
        </p:spPr>
        <p:txBody>
          <a:bodyPr wrap="none" rtlCol="0">
            <a:spAutoFit/>
          </a:bodyPr>
          <a:lstStyle/>
          <a:p>
            <a:pPr algn="ctr"/>
            <a:r>
              <a:rPr lang="en-US" dirty="0">
                <a:solidFill>
                  <a:srgbClr val="EEECE1"/>
                </a:solidFill>
                <a:latin typeface="Museo 300" pitchFamily="50" charset="0"/>
                <a:cs typeface="Museo 700 Regular"/>
              </a:rPr>
              <a:t>Prelim</a:t>
            </a:r>
            <a:br>
              <a:rPr lang="en-US" dirty="0">
                <a:solidFill>
                  <a:srgbClr val="EEECE1"/>
                </a:solidFill>
                <a:latin typeface="Museo 300" pitchFamily="50" charset="0"/>
                <a:cs typeface="Museo 700 Regular"/>
              </a:rPr>
            </a:br>
            <a:r>
              <a:rPr lang="en-US" dirty="0">
                <a:solidFill>
                  <a:srgbClr val="EEECE1"/>
                </a:solidFill>
                <a:latin typeface="Museo 300" pitchFamily="50" charset="0"/>
                <a:cs typeface="Museo 700 Regular"/>
              </a:rPr>
              <a:t>Presentation</a:t>
            </a:r>
          </a:p>
        </p:txBody>
      </p:sp>
      <p:sp>
        <p:nvSpPr>
          <p:cNvPr id="12" name="TextBox 11"/>
          <p:cNvSpPr txBox="1"/>
          <p:nvPr/>
        </p:nvSpPr>
        <p:spPr>
          <a:xfrm>
            <a:off x="6624971" y="2036077"/>
            <a:ext cx="1505732" cy="646331"/>
          </a:xfrm>
          <a:prstGeom prst="rect">
            <a:avLst/>
          </a:prstGeom>
          <a:noFill/>
        </p:spPr>
        <p:txBody>
          <a:bodyPr wrap="none" rtlCol="0">
            <a:spAutoFit/>
          </a:bodyPr>
          <a:lstStyle/>
          <a:p>
            <a:pPr algn="ctr"/>
            <a:r>
              <a:rPr lang="en-US" dirty="0">
                <a:solidFill>
                  <a:srgbClr val="EEECE1"/>
                </a:solidFill>
                <a:latin typeface="Museo 300" pitchFamily="50" charset="0"/>
                <a:cs typeface="Museo 700 Regular"/>
              </a:rPr>
              <a:t>Semis</a:t>
            </a:r>
            <a:br>
              <a:rPr lang="en-US" dirty="0">
                <a:solidFill>
                  <a:srgbClr val="EEECE1"/>
                </a:solidFill>
                <a:latin typeface="Museo 300" pitchFamily="50" charset="0"/>
                <a:cs typeface="Museo 700 Regular"/>
              </a:rPr>
            </a:br>
            <a:r>
              <a:rPr lang="en-US" dirty="0">
                <a:solidFill>
                  <a:srgbClr val="EEECE1"/>
                </a:solidFill>
                <a:latin typeface="Museo 300" pitchFamily="50" charset="0"/>
                <a:cs typeface="Museo 700 Regular"/>
              </a:rPr>
              <a:t>Presentation</a:t>
            </a:r>
          </a:p>
        </p:txBody>
      </p:sp>
      <p:sp>
        <p:nvSpPr>
          <p:cNvPr id="13" name="TextBox 12"/>
          <p:cNvSpPr txBox="1"/>
          <p:nvPr/>
        </p:nvSpPr>
        <p:spPr>
          <a:xfrm>
            <a:off x="9088022" y="2086128"/>
            <a:ext cx="1505732" cy="646331"/>
          </a:xfrm>
          <a:prstGeom prst="rect">
            <a:avLst/>
          </a:prstGeom>
          <a:noFill/>
        </p:spPr>
        <p:txBody>
          <a:bodyPr wrap="none" rtlCol="0">
            <a:spAutoFit/>
          </a:bodyPr>
          <a:lstStyle/>
          <a:p>
            <a:pPr algn="ctr"/>
            <a:r>
              <a:rPr lang="en-US" dirty="0">
                <a:solidFill>
                  <a:srgbClr val="EEECE1"/>
                </a:solidFill>
                <a:latin typeface="Museo 300" pitchFamily="50" charset="0"/>
                <a:cs typeface="Museo 700 Regular"/>
              </a:rPr>
              <a:t>Finals</a:t>
            </a:r>
            <a:br>
              <a:rPr lang="en-US" dirty="0">
                <a:solidFill>
                  <a:srgbClr val="EEECE1"/>
                </a:solidFill>
                <a:latin typeface="Museo 300" pitchFamily="50" charset="0"/>
                <a:cs typeface="Museo 700 Regular"/>
              </a:rPr>
            </a:br>
            <a:r>
              <a:rPr lang="en-US" dirty="0">
                <a:solidFill>
                  <a:srgbClr val="EEECE1"/>
                </a:solidFill>
                <a:latin typeface="Museo 300" pitchFamily="50" charset="0"/>
                <a:cs typeface="Museo 700 Regular"/>
              </a:rPr>
              <a:t>Presentation</a:t>
            </a:r>
          </a:p>
        </p:txBody>
      </p:sp>
      <p:sp>
        <p:nvSpPr>
          <p:cNvPr id="14" name="Rounded Rectangle 13"/>
          <p:cNvSpPr/>
          <p:nvPr/>
        </p:nvSpPr>
        <p:spPr>
          <a:xfrm>
            <a:off x="1664771" y="3859746"/>
            <a:ext cx="1812919" cy="4782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dirty="0">
                <a:solidFill>
                  <a:srgbClr val="EEECE1"/>
                </a:solidFill>
                <a:latin typeface="Museo 300" pitchFamily="50" charset="0"/>
                <a:cs typeface="Museo 500 Regular"/>
              </a:rPr>
              <a:t>Planning</a:t>
            </a:r>
          </a:p>
        </p:txBody>
      </p:sp>
      <p:sp>
        <p:nvSpPr>
          <p:cNvPr id="15" name="Rounded Rectangle 14"/>
          <p:cNvSpPr/>
          <p:nvPr/>
        </p:nvSpPr>
        <p:spPr>
          <a:xfrm>
            <a:off x="3596381" y="3859746"/>
            <a:ext cx="3607466" cy="4782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00" dirty="0">
                <a:solidFill>
                  <a:srgbClr val="EEECE1"/>
                </a:solidFill>
                <a:latin typeface="Museo 300" pitchFamily="50" charset="0"/>
                <a:cs typeface="Museo 500 Regular"/>
              </a:rPr>
              <a:t>Developmental</a:t>
            </a:r>
          </a:p>
        </p:txBody>
      </p:sp>
      <p:sp>
        <p:nvSpPr>
          <p:cNvPr id="16" name="Rounded Rectangle 15"/>
          <p:cNvSpPr/>
          <p:nvPr/>
        </p:nvSpPr>
        <p:spPr>
          <a:xfrm>
            <a:off x="5156458" y="4452672"/>
            <a:ext cx="2421967" cy="478274"/>
          </a:xfrm>
          <a:prstGeom prst="roundRect">
            <a:avLst/>
          </a:prstGeom>
          <a:solidFill>
            <a:schemeClr val="tx2">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700" dirty="0">
                <a:solidFill>
                  <a:srgbClr val="EEECE1"/>
                </a:solidFill>
                <a:latin typeface="Museo 300" pitchFamily="50" charset="0"/>
                <a:cs typeface="Museo 500 Regular"/>
              </a:rPr>
              <a:t>Implementation</a:t>
            </a:r>
          </a:p>
        </p:txBody>
      </p:sp>
      <p:sp>
        <p:nvSpPr>
          <p:cNvPr id="17" name="Rounded Rectangle 16"/>
          <p:cNvSpPr/>
          <p:nvPr/>
        </p:nvSpPr>
        <p:spPr>
          <a:xfrm>
            <a:off x="5913177" y="5102280"/>
            <a:ext cx="2036415" cy="478274"/>
          </a:xfrm>
          <a:prstGeom prst="roundRect">
            <a:avLst/>
          </a:prstGeom>
          <a:solidFill>
            <a:srgbClr val="008040"/>
          </a:solidFill>
          <a:ln>
            <a:solidFill>
              <a:srgbClr val="00804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700" dirty="0">
                <a:solidFill>
                  <a:srgbClr val="EEECE1"/>
                </a:solidFill>
                <a:latin typeface="Museo 300" pitchFamily="50" charset="0"/>
                <a:cs typeface="Museo 500 Regular"/>
              </a:rPr>
              <a:t>Alpha Testing</a:t>
            </a:r>
          </a:p>
        </p:txBody>
      </p:sp>
      <p:sp>
        <p:nvSpPr>
          <p:cNvPr id="18" name="Rounded Rectangle 17"/>
          <p:cNvSpPr/>
          <p:nvPr/>
        </p:nvSpPr>
        <p:spPr>
          <a:xfrm>
            <a:off x="8130598" y="5102280"/>
            <a:ext cx="1755888" cy="478274"/>
          </a:xfrm>
          <a:prstGeom prst="roundRect">
            <a:avLst/>
          </a:prstGeom>
          <a:solidFill>
            <a:srgbClr val="000080"/>
          </a:solidFill>
          <a:ln>
            <a:solidFill>
              <a:srgbClr val="000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rgbClr val="EEECE1"/>
                </a:solidFill>
                <a:latin typeface="Museo 300" pitchFamily="50" charset="0"/>
                <a:cs typeface="Museo 500 Regular"/>
              </a:rPr>
              <a:t>Beta Testing</a:t>
            </a:r>
          </a:p>
        </p:txBody>
      </p:sp>
      <p:sp>
        <p:nvSpPr>
          <p:cNvPr id="19" name="Rounded Rectangle 18"/>
          <p:cNvSpPr/>
          <p:nvPr/>
        </p:nvSpPr>
        <p:spPr>
          <a:xfrm>
            <a:off x="7636381" y="5760873"/>
            <a:ext cx="2804143" cy="478274"/>
          </a:xfrm>
          <a:prstGeom prst="roundRect">
            <a:avLst/>
          </a:prstGeom>
          <a:solidFill>
            <a:srgbClr val="804000"/>
          </a:soli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700" dirty="0">
                <a:solidFill>
                  <a:srgbClr val="EEECE1"/>
                </a:solidFill>
                <a:latin typeface="Museo 300" pitchFamily="50" charset="0"/>
                <a:cs typeface="Museo 500 Regular"/>
              </a:rPr>
              <a:t>Extensions</a:t>
            </a:r>
          </a:p>
        </p:txBody>
      </p:sp>
      <p:pic>
        <p:nvPicPr>
          <p:cNvPr id="20" name="Picture 19"/>
          <p:cNvPicPr>
            <a:picLocks noChangeAspect="1"/>
          </p:cNvPicPr>
          <p:nvPr/>
        </p:nvPicPr>
        <p:blipFill rotWithShape="1">
          <a:blip r:embed="rId3">
            <a:extLst>
              <a:ext uri="{BEBA8EAE-BF5A-486C-A8C5-ECC9F3942E4B}">
                <a14:imgProps xmlns:a14="http://schemas.microsoft.com/office/drawing/2010/main">
                  <a14:imgLayer r:embed="rId4">
                    <a14:imgEffect>
                      <a14:backgroundRemoval t="13462" b="45513" l="69737" r="96316">
                        <a14:foregroundMark x1="82632" y1="31090" x2="82632" y2="31090"/>
                      </a14:backgroundRemoval>
                    </a14:imgEffect>
                  </a14:imgLayer>
                </a14:imgProps>
              </a:ext>
            </a:extLst>
          </a:blip>
          <a:srcRect l="69649" t="14846" r="3684" b="56196"/>
          <a:stretch/>
        </p:blipFill>
        <p:spPr>
          <a:xfrm>
            <a:off x="2167470" y="3752381"/>
            <a:ext cx="814897" cy="726537"/>
          </a:xfrm>
          <a:prstGeom prst="rect">
            <a:avLst/>
          </a:prstGeom>
        </p:spPr>
      </p:pic>
      <p:pic>
        <p:nvPicPr>
          <p:cNvPr id="21" name="Picture 20"/>
          <p:cNvPicPr>
            <a:picLocks noChangeAspect="1"/>
          </p:cNvPicPr>
          <p:nvPr/>
        </p:nvPicPr>
        <p:blipFill rotWithShape="1">
          <a:blip r:embed="rId3">
            <a:extLst>
              <a:ext uri="{BEBA8EAE-BF5A-486C-A8C5-ECC9F3942E4B}">
                <a14:imgProps xmlns:a14="http://schemas.microsoft.com/office/drawing/2010/main">
                  <a14:imgLayer r:embed="rId5">
                    <a14:imgEffect>
                      <a14:backgroundRemoval t="13462" b="45513" l="69737" r="96316">
                        <a14:foregroundMark x1="82632" y1="31090" x2="82632" y2="31090"/>
                      </a14:backgroundRemoval>
                    </a14:imgEffect>
                  </a14:imgLayer>
                </a14:imgProps>
              </a:ext>
            </a:extLst>
          </a:blip>
          <a:srcRect l="69649" t="14846" r="3684" b="56196"/>
          <a:stretch/>
        </p:blipFill>
        <p:spPr>
          <a:xfrm>
            <a:off x="4741337" y="3736546"/>
            <a:ext cx="814897" cy="726537"/>
          </a:xfrm>
          <a:prstGeom prst="rect">
            <a:avLst/>
          </a:prstGeom>
        </p:spPr>
      </p:pic>
      <p:pic>
        <p:nvPicPr>
          <p:cNvPr id="22" name="Picture 21"/>
          <p:cNvPicPr>
            <a:picLocks noChangeAspect="1"/>
          </p:cNvPicPr>
          <p:nvPr/>
        </p:nvPicPr>
        <p:blipFill rotWithShape="1">
          <a:blip r:embed="rId3">
            <a:extLst>
              <a:ext uri="{BEBA8EAE-BF5A-486C-A8C5-ECC9F3942E4B}">
                <a14:imgProps xmlns:a14="http://schemas.microsoft.com/office/drawing/2010/main">
                  <a14:imgLayer r:embed="rId4">
                    <a14:imgEffect>
                      <a14:backgroundRemoval t="13462" b="45513" l="69737" r="96316">
                        <a14:foregroundMark x1="82632" y1="31090" x2="82632" y2="31090"/>
                      </a14:backgroundRemoval>
                    </a14:imgEffect>
                  </a14:imgLayer>
                </a14:imgProps>
              </a:ext>
            </a:extLst>
          </a:blip>
          <a:srcRect l="69649" t="14846" r="3684" b="56196"/>
          <a:stretch/>
        </p:blipFill>
        <p:spPr>
          <a:xfrm>
            <a:off x="6544400" y="5034337"/>
            <a:ext cx="814897" cy="726537"/>
          </a:xfrm>
          <a:prstGeom prst="rect">
            <a:avLst/>
          </a:prstGeom>
        </p:spPr>
      </p:pic>
      <p:pic>
        <p:nvPicPr>
          <p:cNvPr id="24" name="Picture 23"/>
          <p:cNvPicPr>
            <a:picLocks noChangeAspect="1"/>
          </p:cNvPicPr>
          <p:nvPr/>
        </p:nvPicPr>
        <p:blipFill rotWithShape="1">
          <a:blip r:embed="rId3">
            <a:extLst>
              <a:ext uri="{BEBA8EAE-BF5A-486C-A8C5-ECC9F3942E4B}">
                <a14:imgProps xmlns:a14="http://schemas.microsoft.com/office/drawing/2010/main">
                  <a14:imgLayer r:embed="rId4">
                    <a14:imgEffect>
                      <a14:backgroundRemoval t="13462" b="45513" l="69737" r="96316">
                        <a14:foregroundMark x1="82632" y1="31090" x2="82632" y2="31090"/>
                      </a14:backgroundRemoval>
                    </a14:imgEffect>
                  </a14:imgLayer>
                </a14:imgProps>
              </a:ext>
            </a:extLst>
          </a:blip>
          <a:srcRect l="69649" t="14846" r="3684" b="56196"/>
          <a:stretch/>
        </p:blipFill>
        <p:spPr>
          <a:xfrm>
            <a:off x="6056137" y="4304155"/>
            <a:ext cx="814897" cy="726537"/>
          </a:xfrm>
          <a:prstGeom prst="rect">
            <a:avLst/>
          </a:prstGeom>
        </p:spPr>
      </p:pic>
    </p:spTree>
    <p:extLst>
      <p:ext uri="{BB962C8B-B14F-4D97-AF65-F5344CB8AC3E}">
        <p14:creationId xmlns:p14="http://schemas.microsoft.com/office/powerpoint/2010/main" val="2050823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Effect transition="in" filter="fade">
                                      <p:cBhvr>
                                        <p:cTn id="15" dur="500"/>
                                        <p:tgtEl>
                                          <p:spTgt spid="2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000"/>
                            </p:stCondLst>
                            <p:childTnLst>
                              <p:par>
                                <p:cTn id="29" presetID="26" presetClass="emph" presetSubtype="0" fill="hold" grpId="0" nodeType="afterEffect">
                                  <p:stCondLst>
                                    <p:cond delay="500"/>
                                  </p:stCondLst>
                                  <p:childTnLst>
                                    <p:animEffect transition="out" filter="fade">
                                      <p:cBhvr>
                                        <p:cTn id="30" dur="500" tmFilter="0, 0; .2, .5; .8, .5; 1, 0"/>
                                        <p:tgtEl>
                                          <p:spTgt spid="19"/>
                                        </p:tgtEl>
                                      </p:cBhvr>
                                    </p:animEffect>
                                    <p:animScale>
                                      <p:cBhvr>
                                        <p:cTn id="31"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Application</a:t>
            </a:r>
            <a:endParaRPr lang="en-US" dirty="0"/>
          </a:p>
        </p:txBody>
      </p:sp>
    </p:spTree>
    <p:extLst>
      <p:ext uri="{BB962C8B-B14F-4D97-AF65-F5344CB8AC3E}">
        <p14:creationId xmlns:p14="http://schemas.microsoft.com/office/powerpoint/2010/main" val="317092998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methods</a:t>
            </a:r>
            <a:endParaRPr lang="en-US" dirty="0"/>
          </a:p>
        </p:txBody>
      </p:sp>
      <p:sp>
        <p:nvSpPr>
          <p:cNvPr id="3" name="Content Placeholder 2"/>
          <p:cNvSpPr>
            <a:spLocks noGrp="1"/>
          </p:cNvSpPr>
          <p:nvPr>
            <p:ph idx="1"/>
          </p:nvPr>
        </p:nvSpPr>
        <p:spPr/>
        <p:txBody>
          <a:bodyPr/>
          <a:lstStyle/>
          <a:p>
            <a:r>
              <a:rPr lang="en-US" dirty="0" smtClean="0"/>
              <a:t>Testing the following input methods:</a:t>
            </a:r>
          </a:p>
          <a:p>
            <a:pPr lvl="1"/>
            <a:r>
              <a:rPr lang="en-US" dirty="0" smtClean="0"/>
              <a:t>Keyboard &amp; Mouse</a:t>
            </a:r>
          </a:p>
          <a:p>
            <a:pPr lvl="1"/>
            <a:r>
              <a:rPr lang="en-US" dirty="0" smtClean="0"/>
              <a:t>Eye-tracking (eye gestures)</a:t>
            </a:r>
          </a:p>
          <a:p>
            <a:pPr lvl="1"/>
            <a:r>
              <a:rPr lang="en-US" dirty="0" smtClean="0"/>
              <a:t>Leap motion (hand gestures)</a:t>
            </a:r>
            <a:endParaRPr lang="en-US" dirty="0"/>
          </a:p>
        </p:txBody>
      </p:sp>
    </p:spTree>
    <p:extLst>
      <p:ext uri="{BB962C8B-B14F-4D97-AF65-F5344CB8AC3E}">
        <p14:creationId xmlns:p14="http://schemas.microsoft.com/office/powerpoint/2010/main" val="308363345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Devices</a:t>
            </a:r>
            <a:endParaRPr lang="en-US" dirty="0"/>
          </a:p>
        </p:txBody>
      </p:sp>
      <p:sp>
        <p:nvSpPr>
          <p:cNvPr id="4" name="Content Placeholder 3"/>
          <p:cNvSpPr>
            <a:spLocks noGrp="1"/>
          </p:cNvSpPr>
          <p:nvPr>
            <p:ph idx="1"/>
          </p:nvPr>
        </p:nvSpPr>
        <p:spPr>
          <a:xfrm>
            <a:off x="1981200" y="1600201"/>
            <a:ext cx="8229600" cy="4964723"/>
          </a:xfrm>
        </p:spPr>
        <p:txBody>
          <a:bodyPr>
            <a:normAutofit/>
          </a:bodyPr>
          <a:lstStyle/>
          <a:p>
            <a:r>
              <a:rPr lang="en-US" sz="4800" dirty="0" err="1"/>
              <a:t>EyeTribe</a:t>
            </a:r>
            <a:r>
              <a:rPr lang="en-US" sz="4800" dirty="0"/>
              <a:t> </a:t>
            </a:r>
            <a:r>
              <a:rPr lang="en-US" sz="4800" dirty="0">
                <a:solidFill>
                  <a:schemeClr val="accent5">
                    <a:lumMod val="60000"/>
                    <a:lumOff val="40000"/>
                  </a:schemeClr>
                </a:solidFill>
              </a:rPr>
              <a:t>Eye-Tracker</a:t>
            </a:r>
          </a:p>
          <a:p>
            <a:pPr lvl="1"/>
            <a:r>
              <a:rPr lang="en-US" sz="3600" dirty="0"/>
              <a:t> Affordable</a:t>
            </a:r>
          </a:p>
          <a:p>
            <a:pPr lvl="1"/>
            <a:r>
              <a:rPr lang="en-US" sz="4000" dirty="0"/>
              <a:t> Accurate</a:t>
            </a:r>
          </a:p>
          <a:p>
            <a:endParaRPr lang="en-US" sz="4800" dirty="0"/>
          </a:p>
        </p:txBody>
      </p:sp>
      <p:pic>
        <p:nvPicPr>
          <p:cNvPr id="7" name="Picture 6"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1662" y="2486252"/>
            <a:ext cx="4647740" cy="1703754"/>
          </a:xfrm>
          <a:prstGeom prst="rect">
            <a:avLst/>
          </a:prstGeom>
          <a:ln>
            <a:noFill/>
          </a:ln>
          <a:effectLst>
            <a:softEdge rad="304800"/>
          </a:effectLst>
        </p:spPr>
      </p:pic>
      <p:pic>
        <p:nvPicPr>
          <p:cNvPr id="11" name="Picture 10"/>
          <p:cNvPicPr>
            <a:picLocks noChangeAspect="1"/>
          </p:cNvPicPr>
          <p:nvPr/>
        </p:nvPicPr>
        <p:blipFill rotWithShape="1">
          <a:blip r:embed="rId4"/>
          <a:srcRect l="15293" t="10446" r="12155" b="15929"/>
          <a:stretch/>
        </p:blipFill>
        <p:spPr>
          <a:xfrm>
            <a:off x="1981200" y="3891866"/>
            <a:ext cx="4104117" cy="2776554"/>
          </a:xfrm>
          <a:prstGeom prst="rect">
            <a:avLst/>
          </a:prstGeom>
          <a:ln>
            <a:noFill/>
          </a:ln>
          <a:effectLst>
            <a:softEdge rad="112500"/>
          </a:effectLst>
        </p:spPr>
      </p:pic>
    </p:spTree>
    <p:extLst>
      <p:ext uri="{BB962C8B-B14F-4D97-AF65-F5344CB8AC3E}">
        <p14:creationId xmlns:p14="http://schemas.microsoft.com/office/powerpoint/2010/main" val="34168859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Devices</a:t>
            </a:r>
            <a:endParaRPr lang="en-US" dirty="0"/>
          </a:p>
        </p:txBody>
      </p:sp>
      <p:sp>
        <p:nvSpPr>
          <p:cNvPr id="4" name="Content Placeholder 3"/>
          <p:cNvSpPr>
            <a:spLocks noGrp="1"/>
          </p:cNvSpPr>
          <p:nvPr>
            <p:ph idx="1"/>
          </p:nvPr>
        </p:nvSpPr>
        <p:spPr>
          <a:xfrm>
            <a:off x="1981200" y="1600201"/>
            <a:ext cx="8229600" cy="4964723"/>
          </a:xfrm>
        </p:spPr>
        <p:txBody>
          <a:bodyPr>
            <a:normAutofit/>
          </a:bodyPr>
          <a:lstStyle/>
          <a:p>
            <a:r>
              <a:rPr lang="en-US" sz="4800" dirty="0">
                <a:solidFill>
                  <a:srgbClr val="93CDDD"/>
                </a:solidFill>
              </a:rPr>
              <a:t>Leap Motion</a:t>
            </a:r>
            <a:endParaRPr lang="en-US" sz="4000" dirty="0">
              <a:solidFill>
                <a:srgbClr val="93CDDD"/>
              </a:solidFill>
            </a:endParaRPr>
          </a:p>
          <a:p>
            <a:pPr lvl="1"/>
            <a:r>
              <a:rPr lang="en-US" sz="3600" dirty="0"/>
              <a:t>Physical Input</a:t>
            </a:r>
          </a:p>
          <a:p>
            <a:pPr lvl="1"/>
            <a:r>
              <a:rPr lang="en-US" sz="3600" dirty="0"/>
              <a:t>Hand Gestures</a:t>
            </a:r>
          </a:p>
          <a:p>
            <a:pPr marL="457200" lvl="1" indent="0">
              <a:buNone/>
            </a:pPr>
            <a:endParaRPr lang="en-US" sz="3600" dirty="0">
              <a:solidFill>
                <a:schemeClr val="bg1"/>
              </a:solidFill>
            </a:endParaRPr>
          </a:p>
          <a:p>
            <a:pPr lvl="1"/>
            <a:endParaRPr lang="en-US" sz="3600" dirty="0">
              <a:solidFill>
                <a:srgbClr val="93CDDD"/>
              </a:solidFill>
            </a:endParaRPr>
          </a:p>
          <a:p>
            <a:pPr marL="457200" lvl="1" indent="0">
              <a:buNone/>
            </a:pPr>
            <a:endParaRPr lang="en-US" sz="4800" dirty="0"/>
          </a:p>
        </p:txBody>
      </p:sp>
      <p:pic>
        <p:nvPicPr>
          <p:cNvPr id="5" name="Picture 4"/>
          <p:cNvPicPr>
            <a:picLocks noChangeAspect="1"/>
          </p:cNvPicPr>
          <p:nvPr/>
        </p:nvPicPr>
        <p:blipFill>
          <a:blip r:embed="rId3"/>
          <a:stretch>
            <a:fillRect/>
          </a:stretch>
        </p:blipFill>
        <p:spPr>
          <a:xfrm>
            <a:off x="6045494" y="3976708"/>
            <a:ext cx="4464882" cy="2664047"/>
          </a:xfrm>
          <a:prstGeom prst="rect">
            <a:avLst/>
          </a:prstGeom>
        </p:spPr>
      </p:pic>
    </p:spTree>
    <p:extLst>
      <p:ext uri="{BB962C8B-B14F-4D97-AF65-F5344CB8AC3E}">
        <p14:creationId xmlns:p14="http://schemas.microsoft.com/office/powerpoint/2010/main" val="105386948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Content Placeholder 2"/>
          <p:cNvSpPr>
            <a:spLocks noGrp="1"/>
          </p:cNvSpPr>
          <p:nvPr>
            <p:ph idx="1"/>
          </p:nvPr>
        </p:nvSpPr>
        <p:spPr>
          <a:xfrm>
            <a:off x="1447800" y="1600200"/>
            <a:ext cx="9931400" cy="5043215"/>
          </a:xfrm>
        </p:spPr>
        <p:txBody>
          <a:bodyPr>
            <a:normAutofit/>
          </a:bodyPr>
          <a:lstStyle/>
          <a:p>
            <a:r>
              <a:rPr lang="en-US" sz="3600" dirty="0"/>
              <a:t>Auto-scrolling</a:t>
            </a:r>
          </a:p>
          <a:p>
            <a:r>
              <a:rPr lang="en-US" sz="3600" dirty="0"/>
              <a:t>Modified Cursor</a:t>
            </a:r>
          </a:p>
          <a:p>
            <a:r>
              <a:rPr lang="en-US" sz="3600" dirty="0"/>
              <a:t>Video Control</a:t>
            </a:r>
          </a:p>
          <a:p>
            <a:r>
              <a:rPr lang="en-US" sz="3600" dirty="0"/>
              <a:t>Radial Menu</a:t>
            </a:r>
          </a:p>
          <a:p>
            <a:endParaRPr lang="en-US" sz="3600" dirty="0"/>
          </a:p>
        </p:txBody>
      </p:sp>
      <p:pic>
        <p:nvPicPr>
          <p:cNvPr id="5" name="Picture 4" descr="https://fbcdn-sphotos-e-a.akamaihd.net/hphotos-ak-xfp1/t1.0-9/10371751_661514443922940_6816689008630615042_n.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639272" y="1810082"/>
            <a:ext cx="3486167" cy="33909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85231" t="7679" r="1224" b="67321"/>
          <a:stretch/>
        </p:blipFill>
        <p:spPr bwMode="auto">
          <a:xfrm>
            <a:off x="9282878" y="1810082"/>
            <a:ext cx="2252766" cy="233747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67552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a:t>
            </a:r>
            <a:endParaRPr lang="en-US" dirty="0"/>
          </a:p>
        </p:txBody>
      </p:sp>
      <p:pic>
        <p:nvPicPr>
          <p:cNvPr id="5" name="Picture 4" descr="Screen Shot 2014-06-30 at 9.24.46 A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524000" y="1693288"/>
            <a:ext cx="9144000" cy="4614930"/>
          </a:xfrm>
          <a:prstGeom prst="rect">
            <a:avLst/>
          </a:prstGeom>
        </p:spPr>
      </p:pic>
    </p:spTree>
    <p:extLst>
      <p:ext uri="{BB962C8B-B14F-4D97-AF65-F5344CB8AC3E}">
        <p14:creationId xmlns:p14="http://schemas.microsoft.com/office/powerpoint/2010/main" val="3583305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a:t>
            </a:r>
            <a:endParaRPr lang="en-US" dirty="0"/>
          </a:p>
        </p:txBody>
      </p:sp>
      <p:pic>
        <p:nvPicPr>
          <p:cNvPr id="3" name="Picture 2" descr="Screen Shot 2014-06-05 at 10.04.55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33359" y="1554542"/>
            <a:ext cx="5179564" cy="5038046"/>
          </a:xfrm>
          <a:prstGeom prst="rect">
            <a:avLst/>
          </a:prstGeom>
        </p:spPr>
      </p:pic>
      <p:pic>
        <p:nvPicPr>
          <p:cNvPr id="4" name="Picture 3" descr="Screen Shot 2014-06-16 at 7.01.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2693155"/>
            <a:ext cx="9144000" cy="2500157"/>
          </a:xfrm>
          <a:prstGeom prst="rect">
            <a:avLst/>
          </a:prstGeom>
        </p:spPr>
      </p:pic>
    </p:spTree>
    <p:extLst>
      <p:ext uri="{BB962C8B-B14F-4D97-AF65-F5344CB8AC3E}">
        <p14:creationId xmlns:p14="http://schemas.microsoft.com/office/powerpoint/2010/main" val="964084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a:t>
            </a:r>
            <a:endParaRPr lang="en-US" dirty="0"/>
          </a:p>
        </p:txBody>
      </p:sp>
      <p:pic>
        <p:nvPicPr>
          <p:cNvPr id="5" name="Picture 4" descr="Screen Shot 2014-06-17 at 3.0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385450"/>
            <a:ext cx="8229600" cy="5422253"/>
          </a:xfrm>
          <a:prstGeom prst="rect">
            <a:avLst/>
          </a:prstGeom>
          <a:ln>
            <a:noFill/>
          </a:ln>
          <a:effectLst>
            <a:softEdge rad="114300"/>
          </a:effectLst>
        </p:spPr>
      </p:pic>
    </p:spTree>
    <p:extLst>
      <p:ext uri="{BB962C8B-B14F-4D97-AF65-F5344CB8AC3E}">
        <p14:creationId xmlns:p14="http://schemas.microsoft.com/office/powerpoint/2010/main" val="818731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srcRect l="5817" t="6365" r="6340" b="9150"/>
          <a:stretch/>
        </p:blipFill>
        <p:spPr>
          <a:xfrm>
            <a:off x="3453785" y="1726403"/>
            <a:ext cx="5219473" cy="5019922"/>
          </a:xfrm>
          <a:prstGeom prst="rect">
            <a:avLst/>
          </a:prstGeom>
        </p:spPr>
      </p:pic>
      <p:sp>
        <p:nvSpPr>
          <p:cNvPr id="9" name="Rectangle 8"/>
          <p:cNvSpPr/>
          <p:nvPr/>
        </p:nvSpPr>
        <p:spPr>
          <a:xfrm>
            <a:off x="2079814" y="1547115"/>
            <a:ext cx="7942728" cy="47859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4400" dirty="0">
                <a:latin typeface="Museo 300" pitchFamily="50" charset="0"/>
              </a:rPr>
              <a:t>Research</a:t>
            </a:r>
            <a:br>
              <a:rPr lang="en-US" sz="4400" dirty="0">
                <a:latin typeface="Museo 300" pitchFamily="50" charset="0"/>
              </a:rPr>
            </a:br>
            <a:endParaRPr lang="en-US" sz="500" dirty="0">
              <a:latin typeface="Museo 300" pitchFamily="50" charset="0"/>
            </a:endParaRPr>
          </a:p>
        </p:txBody>
      </p:sp>
      <p:sp>
        <p:nvSpPr>
          <p:cNvPr id="5" name="Rectangle 4"/>
          <p:cNvSpPr/>
          <p:nvPr/>
        </p:nvSpPr>
        <p:spPr>
          <a:xfrm>
            <a:off x="3065934" y="3339338"/>
            <a:ext cx="6024275" cy="65541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latin typeface="Museo 300" pitchFamily="50" charset="0"/>
              </a:rPr>
              <a:t>Console App</a:t>
            </a:r>
          </a:p>
        </p:txBody>
      </p:sp>
      <p:sp>
        <p:nvSpPr>
          <p:cNvPr id="2" name="Title 1"/>
          <p:cNvSpPr>
            <a:spLocks noGrp="1"/>
          </p:cNvSpPr>
          <p:nvPr>
            <p:ph type="title"/>
          </p:nvPr>
        </p:nvSpPr>
        <p:spPr/>
        <p:txBody>
          <a:bodyPr/>
          <a:lstStyle/>
          <a:p>
            <a:r>
              <a:rPr lang="en-US" dirty="0" smtClean="0"/>
              <a:t>The Full Package</a:t>
            </a:r>
            <a:endParaRPr lang="en-US" dirty="0"/>
          </a:p>
        </p:txBody>
      </p:sp>
      <p:sp>
        <p:nvSpPr>
          <p:cNvPr id="4" name="Rectangle 3"/>
          <p:cNvSpPr/>
          <p:nvPr/>
        </p:nvSpPr>
        <p:spPr>
          <a:xfrm>
            <a:off x="2617699" y="1726404"/>
            <a:ext cx="6938676" cy="16129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dirty="0">
                <a:latin typeface="Museo 300" pitchFamily="50" charset="0"/>
              </a:rPr>
              <a:t>Gestures</a:t>
            </a:r>
          </a:p>
        </p:txBody>
      </p:sp>
      <p:sp>
        <p:nvSpPr>
          <p:cNvPr id="8" name="Rectangle 7"/>
          <p:cNvSpPr/>
          <p:nvPr/>
        </p:nvSpPr>
        <p:spPr>
          <a:xfrm>
            <a:off x="6688667" y="4002724"/>
            <a:ext cx="3154581" cy="1452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Museo 300" pitchFamily="50" charset="0"/>
              </a:rPr>
              <a:t>Games</a:t>
            </a:r>
          </a:p>
        </p:txBody>
      </p:sp>
      <p:sp>
        <p:nvSpPr>
          <p:cNvPr id="6" name="Rectangle 5"/>
          <p:cNvSpPr/>
          <p:nvPr/>
        </p:nvSpPr>
        <p:spPr>
          <a:xfrm>
            <a:off x="2259106" y="3994753"/>
            <a:ext cx="4429561" cy="14602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dirty="0">
                <a:latin typeface="Museo 300" pitchFamily="50" charset="0"/>
              </a:rPr>
              <a:t>Website</a:t>
            </a:r>
          </a:p>
        </p:txBody>
      </p:sp>
    </p:spTree>
    <p:extLst>
      <p:ext uri="{BB962C8B-B14F-4D97-AF65-F5344CB8AC3E}">
        <p14:creationId xmlns:p14="http://schemas.microsoft.com/office/powerpoint/2010/main" val="23062420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800" decel="100000"/>
                                        <p:tgtEl>
                                          <p:spTgt spid="4">
                                            <p:bg/>
                                          </p:spTgt>
                                        </p:tgtEl>
                                      </p:cBhvr>
                                    </p:animEffect>
                                    <p:anim calcmode="lin" valueType="num">
                                      <p:cBhvr>
                                        <p:cTn id="8" dur="800" decel="100000" fill="hold"/>
                                        <p:tgtEl>
                                          <p:spTgt spid="4">
                                            <p:bg/>
                                          </p:spTgt>
                                        </p:tgtEl>
                                        <p:attrNameLst>
                                          <p:attrName>style.rotation</p:attrName>
                                        </p:attrNameLst>
                                      </p:cBhvr>
                                      <p:tavLst>
                                        <p:tav tm="0">
                                          <p:val>
                                            <p:fltVal val="-90"/>
                                          </p:val>
                                        </p:tav>
                                        <p:tav tm="100000">
                                          <p:val>
                                            <p:fltVal val="0"/>
                                          </p:val>
                                        </p:tav>
                                      </p:tavLst>
                                    </p:anim>
                                    <p:anim calcmode="lin" valueType="num">
                                      <p:cBhvr>
                                        <p:cTn id="9" dur="800" decel="100000" fill="hold"/>
                                        <p:tgtEl>
                                          <p:spTgt spid="4">
                                            <p:bg/>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4">
                                            <p:bg/>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bg/>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bg/>
                                          </p:spTgt>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800" decel="100000"/>
                                        <p:tgtEl>
                                          <p:spTgt spid="4">
                                            <p:txEl>
                                              <p:pRg st="0" end="0"/>
                                            </p:txEl>
                                          </p:spTgt>
                                        </p:tgtEl>
                                      </p:cBhvr>
                                    </p:animEffect>
                                    <p:anim calcmode="lin" valueType="num">
                                      <p:cBhvr>
                                        <p:cTn id="16" dur="800" decel="100000" fill="hold"/>
                                        <p:tgtEl>
                                          <p:spTgt spid="4">
                                            <p:txEl>
                                              <p:pRg st="0" end="0"/>
                                            </p:txEl>
                                          </p:spTgt>
                                        </p:tgtEl>
                                        <p:attrNameLst>
                                          <p:attrName>style.rotation</p:attrName>
                                        </p:attrNameLst>
                                      </p:cBhvr>
                                      <p:tavLst>
                                        <p:tav tm="0">
                                          <p:val>
                                            <p:fltVal val="-90"/>
                                          </p:val>
                                        </p:tav>
                                        <p:tav tm="100000">
                                          <p:val>
                                            <p:fltVal val="0"/>
                                          </p:val>
                                        </p:tav>
                                      </p:tavLst>
                                    </p:anim>
                                    <p:anim calcmode="lin" valueType="num">
                                      <p:cBhvr>
                                        <p:cTn id="17" dur="800" decel="100000" fill="hold"/>
                                        <p:tgtEl>
                                          <p:spTgt spid="4">
                                            <p:txEl>
                                              <p:pRg st="0" end="0"/>
                                            </p:txEl>
                                          </p:spTgt>
                                        </p:tgtEl>
                                        <p:attrNameLst>
                                          <p:attrName>ppt_x</p:attrName>
                                        </p:attrNameLst>
                                      </p:cBhvr>
                                      <p:tavLst>
                                        <p:tav tm="0">
                                          <p:val>
                                            <p:strVal val="#ppt_x+0.4"/>
                                          </p:val>
                                        </p:tav>
                                        <p:tav tm="100000">
                                          <p:val>
                                            <p:strVal val="#ppt_x-0.05"/>
                                          </p:val>
                                        </p:tav>
                                      </p:tavLst>
                                    </p:anim>
                                    <p:anim calcmode="lin" valueType="num">
                                      <p:cBhvr>
                                        <p:cTn id="18" dur="800" decel="100000" fill="hold"/>
                                        <p:tgtEl>
                                          <p:spTgt spid="4">
                                            <p:txEl>
                                              <p:pRg st="0" end="0"/>
                                            </p:txEl>
                                          </p:spTgt>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
                                            <p:txEl>
                                              <p:pRg st="0" end="0"/>
                                            </p:txEl>
                                          </p:spTgt>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
                                            <p:txEl>
                                              <p:pRg st="0" end="0"/>
                                            </p:txEl>
                                          </p:spTgt>
                                        </p:tgtEl>
                                        <p:attrNameLst>
                                          <p:attrName>ppt_y</p:attrName>
                                        </p:attrNameLst>
                                      </p:cBhvr>
                                      <p:tavLst>
                                        <p:tav tm="0">
                                          <p:val>
                                            <p:strVal val="#ppt_y+0.1"/>
                                          </p:val>
                                        </p:tav>
                                        <p:tav tm="100000">
                                          <p:val>
                                            <p:strVal val="#ppt_y"/>
                                          </p:val>
                                        </p:tav>
                                      </p:tavLst>
                                    </p:anim>
                                  </p:childTnLst>
                                </p:cTn>
                              </p:par>
                              <p:par>
                                <p:cTn id="21" presetID="10" presetClass="exit" presetSubtype="0" fill="hold" nodeType="with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anim calcmode="lin" valueType="num">
                                      <p:cBhvr>
                                        <p:cTn id="29" dur="500" fill="hold"/>
                                        <p:tgtEl>
                                          <p:spTgt spid="5"/>
                                        </p:tgtEl>
                                        <p:attrNameLst>
                                          <p:attrName>ppt_x</p:attrName>
                                        </p:attrNameLst>
                                      </p:cBhvr>
                                      <p:tavLst>
                                        <p:tav tm="0">
                                          <p:val>
                                            <p:strVal val="#ppt_x"/>
                                          </p:val>
                                        </p:tav>
                                        <p:tav tm="100000">
                                          <p:val>
                                            <p:strVal val="#ppt_x"/>
                                          </p:val>
                                        </p:tav>
                                      </p:tavLst>
                                    </p:anim>
                                    <p:anim calcmode="lin" valueType="num">
                                      <p:cBhvr>
                                        <p:cTn id="30"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p:tgtEl>
                                          <p:spTgt spid="6"/>
                                        </p:tgtEl>
                                        <p:attrNameLst>
                                          <p:attrName>ppt_x</p:attrName>
                                        </p:attrNameLst>
                                      </p:cBhvr>
                                      <p:tavLst>
                                        <p:tav tm="0">
                                          <p:val>
                                            <p:strVal val="#ppt_x-#ppt_w*1.125000"/>
                                          </p:val>
                                        </p:tav>
                                        <p:tav tm="100000">
                                          <p:val>
                                            <p:strVal val="#ppt_x"/>
                                          </p:val>
                                        </p:tav>
                                      </p:tavLst>
                                    </p:anim>
                                    <p:animEffect transition="in" filter="wipe(right)">
                                      <p:cBhvr>
                                        <p:cTn id="36" dur="500"/>
                                        <p:tgtEl>
                                          <p:spTgt spid="6"/>
                                        </p:tgtEl>
                                      </p:cBhvr>
                                    </p:animEffect>
                                  </p:childTnLst>
                                </p:cTn>
                              </p:par>
                              <p:par>
                                <p:cTn id="37" presetID="12" presetClass="entr" presetSubtype="2"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p:tgtEl>
                                          <p:spTgt spid="8"/>
                                        </p:tgtEl>
                                        <p:attrNameLst>
                                          <p:attrName>ppt_x</p:attrName>
                                        </p:attrNameLst>
                                      </p:cBhvr>
                                      <p:tavLst>
                                        <p:tav tm="0">
                                          <p:val>
                                            <p:strVal val="#ppt_x+#ppt_w*1.125000"/>
                                          </p:val>
                                        </p:tav>
                                        <p:tav tm="100000">
                                          <p:val>
                                            <p:strVal val="#ppt_x"/>
                                          </p:val>
                                        </p:tav>
                                      </p:tavLst>
                                    </p:anim>
                                    <p:animEffect transition="in" filter="wipe(left)">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4" grpId="0" build="allAtOnce" animBg="1"/>
      <p:bldP spid="8"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 y="4326212"/>
            <a:ext cx="12191999" cy="1189694"/>
          </a:xfrm>
          <a:effectLst>
            <a:softEdge rad="63500"/>
          </a:effectLst>
        </p:spPr>
        <p:txBody>
          <a:bodyPr anchor="ctr" anchorCtr="0"/>
          <a:lstStyle/>
          <a:p>
            <a:r>
              <a:rPr lang="en-US" dirty="0" smtClean="0"/>
              <a:t>			Introduction</a:t>
            </a:r>
            <a:endParaRPr lang="en-US" dirty="0"/>
          </a:p>
        </p:txBody>
      </p:sp>
    </p:spTree>
    <p:extLst>
      <p:ext uri="{BB962C8B-B14F-4D97-AF65-F5344CB8AC3E}">
        <p14:creationId xmlns:p14="http://schemas.microsoft.com/office/powerpoint/2010/main" val="390417366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11039" y="3030067"/>
            <a:ext cx="7776000" cy="2416130"/>
          </a:xfrm>
        </p:spPr>
        <p:txBody>
          <a:bodyPr anchor="ctr">
            <a:normAutofit/>
          </a:bodyPr>
          <a:lstStyle/>
          <a:p>
            <a:pPr algn="ctr"/>
            <a:r>
              <a:rPr lang="en-US" sz="6600" dirty="0"/>
              <a:t>Live Demo</a:t>
            </a:r>
          </a:p>
        </p:txBody>
      </p:sp>
      <p:pic>
        <p:nvPicPr>
          <p:cNvPr id="1026" name="Picture 2" descr="C:\Users\Sam\Dropbox\I-Focus\Presentations\Eye 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441536" y="5649465"/>
            <a:ext cx="1190606" cy="119060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p:cNvSpPr txBox="1">
            <a:spLocks/>
          </p:cNvSpPr>
          <p:nvPr/>
        </p:nvSpPr>
        <p:spPr>
          <a:xfrm>
            <a:off x="4553830" y="1565310"/>
            <a:ext cx="3381154"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cap="none" dirty="0">
                <a:solidFill>
                  <a:srgbClr val="95B3D7"/>
                </a:solidFill>
                <a:latin typeface="Museo 300" pitchFamily="50" charset="0"/>
                <a:cs typeface="Museo 300 Regular"/>
              </a:rPr>
              <a:t>Effective.</a:t>
            </a:r>
          </a:p>
        </p:txBody>
      </p:sp>
      <p:sp>
        <p:nvSpPr>
          <p:cNvPr id="6" name="Title 3"/>
          <p:cNvSpPr txBox="1">
            <a:spLocks/>
          </p:cNvSpPr>
          <p:nvPr/>
        </p:nvSpPr>
        <p:spPr>
          <a:xfrm>
            <a:off x="7438667" y="1554167"/>
            <a:ext cx="3364221"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cap="none" dirty="0">
                <a:solidFill>
                  <a:schemeClr val="accent3">
                    <a:lumMod val="60000"/>
                    <a:lumOff val="40000"/>
                  </a:schemeClr>
                </a:solidFill>
                <a:latin typeface="Museo 300" pitchFamily="50" charset="0"/>
                <a:cs typeface="Museo 300 Regular"/>
              </a:rPr>
              <a:t>Intuitive.</a:t>
            </a:r>
          </a:p>
        </p:txBody>
      </p:sp>
      <p:sp>
        <p:nvSpPr>
          <p:cNvPr id="7" name="Title 3"/>
          <p:cNvSpPr txBox="1">
            <a:spLocks/>
          </p:cNvSpPr>
          <p:nvPr/>
        </p:nvSpPr>
        <p:spPr>
          <a:xfrm>
            <a:off x="1984781" y="1554167"/>
            <a:ext cx="2694836"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cap="none" dirty="0">
                <a:solidFill>
                  <a:srgbClr val="F79646"/>
                </a:solidFill>
                <a:latin typeface="Museo 300" pitchFamily="50" charset="0"/>
                <a:cs typeface="Museo 300 Regular"/>
              </a:rPr>
              <a:t>Efficient.</a:t>
            </a:r>
          </a:p>
        </p:txBody>
      </p:sp>
    </p:spTree>
    <p:extLst>
      <p:ext uri="{BB962C8B-B14F-4D97-AF65-F5344CB8AC3E}">
        <p14:creationId xmlns:p14="http://schemas.microsoft.com/office/powerpoint/2010/main" val="255694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par>
                          <p:cTn id="11" fill="hold">
                            <p:stCondLst>
                              <p:cond delay="50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500"/>
                            </p:stCondLst>
                            <p:childTnLst>
                              <p:par>
                                <p:cTn id="16" presetID="10" presetClass="entr" presetSubtype="0" fill="hold" grpId="0" nodeType="afterEffect">
                                  <p:stCondLst>
                                    <p:cond delay="2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2200"/>
                            </p:stCondLst>
                            <p:childTnLst>
                              <p:par>
                                <p:cTn id="20" presetID="10" presetClass="entr" presetSubtype="0" fill="hold" grpId="0" nodeType="afterEffect">
                                  <p:stCondLst>
                                    <p:cond delay="2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Research</a:t>
            </a:r>
            <a:endParaRPr lang="en-US" dirty="0"/>
          </a:p>
        </p:txBody>
      </p:sp>
    </p:spTree>
    <p:extLst>
      <p:ext uri="{BB962C8B-B14F-4D97-AF65-F5344CB8AC3E}">
        <p14:creationId xmlns:p14="http://schemas.microsoft.com/office/powerpoint/2010/main" val="4061315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981200" y="1600201"/>
            <a:ext cx="8229600" cy="5043215"/>
          </a:xfrm>
        </p:spPr>
        <p:txBody>
          <a:bodyPr>
            <a:normAutofit/>
          </a:bodyPr>
          <a:lstStyle/>
          <a:p>
            <a:r>
              <a:rPr lang="en-US" sz="3600" dirty="0"/>
              <a:t>6 Live Participants</a:t>
            </a:r>
          </a:p>
        </p:txBody>
      </p:sp>
      <p:sp>
        <p:nvSpPr>
          <p:cNvPr id="2" name="Title 1"/>
          <p:cNvSpPr>
            <a:spLocks noGrp="1"/>
          </p:cNvSpPr>
          <p:nvPr>
            <p:ph type="title"/>
          </p:nvPr>
        </p:nvSpPr>
        <p:spPr/>
        <p:txBody>
          <a:bodyPr/>
          <a:lstStyle/>
          <a:p>
            <a:r>
              <a:rPr lang="en-US" dirty="0"/>
              <a:t>Research Procedure</a:t>
            </a:r>
            <a:endParaRPr lang="en-SG" dirty="0"/>
          </a:p>
        </p:txBody>
      </p:sp>
      <p:sp>
        <p:nvSpPr>
          <p:cNvPr id="4" name="Rectangle 3"/>
          <p:cNvSpPr/>
          <p:nvPr/>
        </p:nvSpPr>
        <p:spPr>
          <a:xfrm>
            <a:off x="1981201" y="2593265"/>
            <a:ext cx="3877732" cy="14602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dirty="0">
                <a:latin typeface="Museo 300" pitchFamily="50" charset="0"/>
              </a:rPr>
              <a:t>Game</a:t>
            </a:r>
          </a:p>
        </p:txBody>
      </p:sp>
      <p:sp>
        <p:nvSpPr>
          <p:cNvPr id="5" name="Rectangle 4"/>
          <p:cNvSpPr/>
          <p:nvPr/>
        </p:nvSpPr>
        <p:spPr>
          <a:xfrm>
            <a:off x="6333065" y="2600198"/>
            <a:ext cx="3877732" cy="1460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Museo 300" pitchFamily="50" charset="0"/>
              </a:rPr>
              <a:t>Website</a:t>
            </a:r>
          </a:p>
        </p:txBody>
      </p:sp>
    </p:spTree>
    <p:extLst>
      <p:ext uri="{BB962C8B-B14F-4D97-AF65-F5344CB8AC3E}">
        <p14:creationId xmlns:p14="http://schemas.microsoft.com/office/powerpoint/2010/main" val="217346656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Setup</a:t>
            </a:r>
            <a:endParaRPr lang="en-US" dirty="0"/>
          </a:p>
        </p:txBody>
      </p:sp>
      <p:pic>
        <p:nvPicPr>
          <p:cNvPr id="4" name="Picture 3" descr="Screen Shot 2014-06-30 at 6.17.34 PM.png"/>
          <p:cNvPicPr>
            <a:picLocks noChangeAspect="1"/>
          </p:cNvPicPr>
          <p:nvPr/>
        </p:nvPicPr>
        <p:blipFill rotWithShape="1">
          <a:blip r:embed="rId3" cstate="email">
            <a:extLst>
              <a:ext uri="{28A0092B-C50C-407E-A947-70E740481C1C}">
                <a14:useLocalDpi xmlns:a14="http://schemas.microsoft.com/office/drawing/2010/main" val="0"/>
              </a:ext>
            </a:extLst>
          </a:blip>
          <a:srcRect l="15551"/>
          <a:stretch/>
        </p:blipFill>
        <p:spPr>
          <a:xfrm>
            <a:off x="2244337" y="96658"/>
            <a:ext cx="7597427" cy="6576505"/>
          </a:xfrm>
          <a:prstGeom prst="rect">
            <a:avLst/>
          </a:prstGeom>
        </p:spPr>
      </p:pic>
      <p:sp>
        <p:nvSpPr>
          <p:cNvPr id="6" name="Rectangle 5"/>
          <p:cNvSpPr/>
          <p:nvPr/>
        </p:nvSpPr>
        <p:spPr>
          <a:xfrm>
            <a:off x="4196827" y="2537137"/>
            <a:ext cx="2248741" cy="560864"/>
          </a:xfrm>
          <a:prstGeom prst="rect">
            <a:avLst/>
          </a:prstGeom>
          <a:solidFill>
            <a:schemeClr val="accent6">
              <a:lumMod val="75000"/>
              <a:alpha val="69000"/>
            </a:schemeClr>
          </a:solidFill>
          <a:ln>
            <a:solidFill>
              <a:srgbClr val="E46C0A"/>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latin typeface="Museo 300" pitchFamily="50" charset="0"/>
              </a:rPr>
              <a:t>Eye-Tracker</a:t>
            </a:r>
          </a:p>
        </p:txBody>
      </p:sp>
      <p:sp>
        <p:nvSpPr>
          <p:cNvPr id="7" name="Rectangle 6"/>
          <p:cNvSpPr/>
          <p:nvPr/>
        </p:nvSpPr>
        <p:spPr>
          <a:xfrm>
            <a:off x="7434328" y="585216"/>
            <a:ext cx="2248741" cy="560864"/>
          </a:xfrm>
          <a:prstGeom prst="rect">
            <a:avLst/>
          </a:prstGeom>
          <a:solidFill>
            <a:schemeClr val="accent1">
              <a:alpha val="69000"/>
            </a:schemeClr>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latin typeface="Museo 300" pitchFamily="50" charset="0"/>
              </a:rPr>
              <a:t>Big Screen</a:t>
            </a:r>
          </a:p>
        </p:txBody>
      </p:sp>
      <p:sp>
        <p:nvSpPr>
          <p:cNvPr id="8" name="Rectangle 7"/>
          <p:cNvSpPr/>
          <p:nvPr/>
        </p:nvSpPr>
        <p:spPr>
          <a:xfrm>
            <a:off x="3439330" y="260681"/>
            <a:ext cx="2248741" cy="560864"/>
          </a:xfrm>
          <a:prstGeom prst="rect">
            <a:avLst/>
          </a:prstGeom>
          <a:solidFill>
            <a:srgbClr val="C0504D">
              <a:alpha val="69000"/>
            </a:srgbClr>
          </a:solidFill>
          <a:ln>
            <a:solidFill>
              <a:schemeClr val="accent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latin typeface="Museo 300" pitchFamily="50" charset="0"/>
              </a:rPr>
              <a:t>Participant</a:t>
            </a:r>
          </a:p>
        </p:txBody>
      </p:sp>
      <p:cxnSp>
        <p:nvCxnSpPr>
          <p:cNvPr id="10" name="Elbow Connector 9"/>
          <p:cNvCxnSpPr>
            <a:stCxn id="6" idx="2"/>
          </p:cNvCxnSpPr>
          <p:nvPr/>
        </p:nvCxnSpPr>
        <p:spPr>
          <a:xfrm rot="16200000" flipH="1">
            <a:off x="5625425" y="2793773"/>
            <a:ext cx="674610" cy="1283066"/>
          </a:xfrm>
          <a:prstGeom prst="bentConnector2">
            <a:avLst/>
          </a:prstGeom>
          <a:ln w="38100" cmpd="sng">
            <a:solidFill>
              <a:schemeClr val="accent6">
                <a:lumMod val="40000"/>
                <a:lumOff val="60000"/>
              </a:schemeClr>
            </a:solidFill>
            <a:headEnd type="oval"/>
            <a:tailEnd type="oval"/>
          </a:ln>
        </p:spPr>
        <p:style>
          <a:lnRef idx="2">
            <a:schemeClr val="accent2"/>
          </a:lnRef>
          <a:fillRef idx="0">
            <a:schemeClr val="accent2"/>
          </a:fillRef>
          <a:effectRef idx="1">
            <a:schemeClr val="accent2"/>
          </a:effectRef>
          <a:fontRef idx="minor">
            <a:schemeClr val="tx1"/>
          </a:fontRef>
        </p:style>
      </p:cxnSp>
      <p:cxnSp>
        <p:nvCxnSpPr>
          <p:cNvPr id="12" name="Elbow Connector 11"/>
          <p:cNvCxnSpPr/>
          <p:nvPr/>
        </p:nvCxnSpPr>
        <p:spPr>
          <a:xfrm rot="10800000" flipV="1">
            <a:off x="3439331" y="841240"/>
            <a:ext cx="1124371" cy="562441"/>
          </a:xfrm>
          <a:prstGeom prst="bentConnector3">
            <a:avLst>
              <a:gd name="adj1" fmla="val 1108"/>
            </a:avLst>
          </a:prstGeom>
          <a:ln w="38100" cmpd="sng">
            <a:solidFill>
              <a:srgbClr val="C0504D"/>
            </a:solidFill>
            <a:headEnd type="oval"/>
            <a:tailEnd type="oval"/>
          </a:ln>
        </p:spPr>
        <p:style>
          <a:lnRef idx="2">
            <a:schemeClr val="accent2"/>
          </a:lnRef>
          <a:fillRef idx="0">
            <a:schemeClr val="accent2"/>
          </a:fillRef>
          <a:effectRef idx="1">
            <a:schemeClr val="accent2"/>
          </a:effectRef>
          <a:fontRef idx="minor">
            <a:schemeClr val="tx1"/>
          </a:fontRef>
        </p:style>
      </p:cxnSp>
      <p:sp>
        <p:nvSpPr>
          <p:cNvPr id="15" name="Rectangle 14"/>
          <p:cNvSpPr/>
          <p:nvPr/>
        </p:nvSpPr>
        <p:spPr>
          <a:xfrm>
            <a:off x="4563702" y="4926562"/>
            <a:ext cx="2248741" cy="560864"/>
          </a:xfrm>
          <a:prstGeom prst="rect">
            <a:avLst/>
          </a:prstGeom>
          <a:solidFill>
            <a:schemeClr val="accent4">
              <a:alpha val="69000"/>
            </a:schemeClr>
          </a:solidFill>
          <a:ln>
            <a:solidFill>
              <a:schemeClr val="accent4">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latin typeface="Museo 300" pitchFamily="50" charset="0"/>
              </a:rPr>
              <a:t>Leap Motion</a:t>
            </a:r>
          </a:p>
        </p:txBody>
      </p:sp>
      <p:cxnSp>
        <p:nvCxnSpPr>
          <p:cNvPr id="16" name="Elbow Connector 15"/>
          <p:cNvCxnSpPr>
            <a:stCxn id="15" idx="2"/>
          </p:cNvCxnSpPr>
          <p:nvPr/>
        </p:nvCxnSpPr>
        <p:spPr>
          <a:xfrm rot="16200000" flipH="1">
            <a:off x="6045657" y="5129841"/>
            <a:ext cx="409200" cy="1124370"/>
          </a:xfrm>
          <a:prstGeom prst="bentConnector2">
            <a:avLst/>
          </a:prstGeom>
          <a:ln w="38100" cmpd="sng">
            <a:solidFill>
              <a:schemeClr val="accent4">
                <a:lumMod val="40000"/>
                <a:lumOff val="60000"/>
              </a:schemeClr>
            </a:solidFill>
            <a:headEnd type="oval"/>
            <a:tailEnd type="oval"/>
          </a:ln>
        </p:spPr>
        <p:style>
          <a:lnRef idx="2">
            <a:schemeClr val="accent2"/>
          </a:lnRef>
          <a:fillRef idx="0">
            <a:schemeClr val="accent2"/>
          </a:fillRef>
          <a:effectRef idx="1">
            <a:schemeClr val="accent2"/>
          </a:effectRef>
          <a:fontRef idx="minor">
            <a:schemeClr val="tx1"/>
          </a:fontRef>
        </p:style>
      </p:cxnSp>
      <p:sp>
        <p:nvSpPr>
          <p:cNvPr id="17" name="Rectangle 16"/>
          <p:cNvSpPr/>
          <p:nvPr/>
        </p:nvSpPr>
        <p:spPr>
          <a:xfrm>
            <a:off x="7332059" y="4646130"/>
            <a:ext cx="2248741" cy="560864"/>
          </a:xfrm>
          <a:prstGeom prst="rect">
            <a:avLst/>
          </a:prstGeom>
          <a:solidFill>
            <a:schemeClr val="accent3">
              <a:alpha val="69000"/>
            </a:schemeClr>
          </a:solidFill>
          <a:ln>
            <a:solidFill>
              <a:schemeClr val="accent3">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latin typeface="Museo 300" pitchFamily="50" charset="0"/>
              </a:rPr>
              <a:t>Fixated Mouse</a:t>
            </a:r>
          </a:p>
        </p:txBody>
      </p:sp>
      <p:cxnSp>
        <p:nvCxnSpPr>
          <p:cNvPr id="18" name="Elbow Connector 17"/>
          <p:cNvCxnSpPr>
            <a:stCxn id="17" idx="2"/>
          </p:cNvCxnSpPr>
          <p:nvPr/>
        </p:nvCxnSpPr>
        <p:spPr>
          <a:xfrm rot="16200000" flipH="1">
            <a:off x="8111613" y="5551811"/>
            <a:ext cx="695985" cy="6351"/>
          </a:xfrm>
          <a:prstGeom prst="bentConnector3">
            <a:avLst>
              <a:gd name="adj1" fmla="val 50000"/>
            </a:avLst>
          </a:prstGeom>
          <a:ln w="38100" cmpd="sng">
            <a:solidFill>
              <a:schemeClr val="accent3">
                <a:lumMod val="40000"/>
                <a:lumOff val="60000"/>
              </a:schemeClr>
            </a:solidFill>
            <a:headEnd type="oval"/>
            <a:tailEnd type="ova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8159381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Procedure</a:t>
            </a:r>
            <a:endParaRPr lang="en-US" dirty="0"/>
          </a:p>
        </p:txBody>
      </p:sp>
      <p:grpSp>
        <p:nvGrpSpPr>
          <p:cNvPr id="3" name="Group 2"/>
          <p:cNvGrpSpPr/>
          <p:nvPr/>
        </p:nvGrpSpPr>
        <p:grpSpPr>
          <a:xfrm>
            <a:off x="1745657" y="3269773"/>
            <a:ext cx="8720667" cy="3149688"/>
            <a:chOff x="221656" y="3269773"/>
            <a:chExt cx="8720667" cy="3149688"/>
          </a:xfrm>
        </p:grpSpPr>
        <p:sp>
          <p:nvSpPr>
            <p:cNvPr id="7" name="Content Placeholder 2"/>
            <p:cNvSpPr txBox="1">
              <a:spLocks/>
            </p:cNvSpPr>
            <p:nvPr/>
          </p:nvSpPr>
          <p:spPr>
            <a:xfrm>
              <a:off x="221656" y="3269773"/>
              <a:ext cx="8720667" cy="3149688"/>
            </a:xfrm>
            <a:prstGeom prst="rect">
              <a:avLst/>
            </a:prstGeom>
            <a:solidFill>
              <a:srgbClr val="3F51B5">
                <a:alpha val="90000"/>
              </a:srgbClr>
            </a:solidFill>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2"/>
                  </a:solidFill>
                  <a:latin typeface="Museo 300 Regular"/>
                  <a:ea typeface="+mn-ea"/>
                  <a:cs typeface="Museo 300 Regular"/>
                </a:defRPr>
              </a:lvl1pPr>
              <a:lvl2pPr marL="742950" indent="-285750" algn="l" defTabSz="457200" rtl="0" eaLnBrk="1" latinLnBrk="0" hangingPunct="1">
                <a:spcBef>
                  <a:spcPct val="20000"/>
                </a:spcBef>
                <a:buFont typeface="Arial"/>
                <a:buChar char="–"/>
                <a:defRPr sz="2800" kern="1200">
                  <a:solidFill>
                    <a:schemeClr val="bg2"/>
                  </a:solidFill>
                  <a:latin typeface="Museo 300 Regular"/>
                  <a:ea typeface="+mn-ea"/>
                  <a:cs typeface="Museo 300 Regular"/>
                </a:defRPr>
              </a:lvl2pPr>
              <a:lvl3pPr marL="1143000" indent="-228600" algn="l" defTabSz="457200" rtl="0" eaLnBrk="1" latinLnBrk="0" hangingPunct="1">
                <a:spcBef>
                  <a:spcPct val="20000"/>
                </a:spcBef>
                <a:buFont typeface="Arial"/>
                <a:buChar char="•"/>
                <a:defRPr sz="2400" kern="1200">
                  <a:solidFill>
                    <a:schemeClr val="bg2"/>
                  </a:solidFill>
                  <a:latin typeface="Museo 300 Regular"/>
                  <a:ea typeface="+mn-ea"/>
                  <a:cs typeface="Museo 300 Regular"/>
                </a:defRPr>
              </a:lvl3pPr>
              <a:lvl4pPr marL="1600200" indent="-228600" algn="l" defTabSz="457200" rtl="0" eaLnBrk="1" latinLnBrk="0" hangingPunct="1">
                <a:spcBef>
                  <a:spcPct val="20000"/>
                </a:spcBef>
                <a:buFont typeface="Arial"/>
                <a:buChar char="–"/>
                <a:defRPr sz="2000" kern="1200">
                  <a:solidFill>
                    <a:schemeClr val="bg2"/>
                  </a:solidFill>
                  <a:latin typeface="Museo 300 Regular"/>
                  <a:ea typeface="+mn-ea"/>
                  <a:cs typeface="Museo 300 Regular"/>
                </a:defRPr>
              </a:lvl4pPr>
              <a:lvl5pPr marL="2057400" indent="-228600" algn="l" defTabSz="457200" rtl="0" eaLnBrk="1" latinLnBrk="0" hangingPunct="1">
                <a:spcBef>
                  <a:spcPct val="20000"/>
                </a:spcBef>
                <a:buFont typeface="Arial"/>
                <a:buChar char="»"/>
                <a:defRPr sz="2000" kern="1200">
                  <a:solidFill>
                    <a:schemeClr val="bg2"/>
                  </a:solidFill>
                  <a:latin typeface="Museo 300 Regular"/>
                  <a:ea typeface="+mn-ea"/>
                  <a:cs typeface="Museo 300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latin typeface="Museo 300" pitchFamily="50" charset="0"/>
              </a:endParaRPr>
            </a:p>
            <a:p>
              <a:endParaRPr lang="en-US" sz="2800" dirty="0">
                <a:latin typeface="Museo 300" pitchFamily="50" charset="0"/>
              </a:endParaRPr>
            </a:p>
            <a:p>
              <a:endParaRPr lang="en-US" sz="2800" dirty="0">
                <a:latin typeface="Museo 300" pitchFamily="50" charset="0"/>
              </a:endParaRPr>
            </a:p>
            <a:p>
              <a:r>
                <a:rPr lang="en-US" sz="2800" dirty="0">
                  <a:latin typeface="Museo 300" pitchFamily="50" charset="0"/>
                </a:rPr>
                <a:t>Quantitative (Timing) + Qualitative (Survey) Data</a:t>
              </a:r>
            </a:p>
            <a:p>
              <a:r>
                <a:rPr lang="en-US" sz="2800" dirty="0">
                  <a:latin typeface="Museo 300" pitchFamily="50" charset="0"/>
                </a:rPr>
                <a:t>Test suitability of input methods for tracking tasks</a:t>
              </a:r>
            </a:p>
          </p:txBody>
        </p:sp>
        <p:sp>
          <p:nvSpPr>
            <p:cNvPr id="8" name="Rectangle 7"/>
            <p:cNvSpPr/>
            <p:nvPr/>
          </p:nvSpPr>
          <p:spPr>
            <a:xfrm>
              <a:off x="594190" y="3582714"/>
              <a:ext cx="2570787" cy="1006018"/>
            </a:xfrm>
            <a:prstGeom prst="rect">
              <a:avLst/>
            </a:prstGeom>
            <a:solidFill>
              <a:schemeClr val="accent5">
                <a:lumMod val="60000"/>
                <a:lumOff val="40000"/>
                <a:alpha val="69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Museo 300" pitchFamily="50" charset="0"/>
                </a:rPr>
                <a:t>Eye-Tracker</a:t>
              </a:r>
            </a:p>
          </p:txBody>
        </p:sp>
        <p:sp>
          <p:nvSpPr>
            <p:cNvPr id="9" name="Rectangle 8"/>
            <p:cNvSpPr/>
            <p:nvPr/>
          </p:nvSpPr>
          <p:spPr>
            <a:xfrm>
              <a:off x="3320461" y="3582714"/>
              <a:ext cx="2570787" cy="1006018"/>
            </a:xfrm>
            <a:prstGeom prst="rect">
              <a:avLst/>
            </a:prstGeom>
            <a:solidFill>
              <a:schemeClr val="accent5">
                <a:lumMod val="60000"/>
                <a:lumOff val="40000"/>
                <a:alpha val="69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Museo 300" pitchFamily="50" charset="0"/>
                </a:rPr>
                <a:t>Mouse</a:t>
              </a:r>
            </a:p>
          </p:txBody>
        </p:sp>
        <p:sp>
          <p:nvSpPr>
            <p:cNvPr id="10" name="Rectangle 9"/>
            <p:cNvSpPr/>
            <p:nvPr/>
          </p:nvSpPr>
          <p:spPr>
            <a:xfrm>
              <a:off x="6046734" y="3582714"/>
              <a:ext cx="2570787" cy="1006018"/>
            </a:xfrm>
            <a:prstGeom prst="rect">
              <a:avLst/>
            </a:prstGeom>
            <a:solidFill>
              <a:schemeClr val="accent5">
                <a:lumMod val="60000"/>
                <a:lumOff val="40000"/>
                <a:alpha val="69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Museo 300" pitchFamily="50" charset="0"/>
                </a:rPr>
                <a:t>Leap Motion</a:t>
              </a:r>
            </a:p>
          </p:txBody>
        </p:sp>
      </p:grpSp>
      <p:sp>
        <p:nvSpPr>
          <p:cNvPr id="5" name="Rectangle 4"/>
          <p:cNvSpPr/>
          <p:nvPr/>
        </p:nvSpPr>
        <p:spPr>
          <a:xfrm>
            <a:off x="1745657" y="1831989"/>
            <a:ext cx="4350343" cy="1437784"/>
          </a:xfrm>
          <a:prstGeom prst="rect">
            <a:avLst/>
          </a:prstGeom>
          <a:solidFill>
            <a:srgbClr val="3F51B5">
              <a:alpha val="90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5400" dirty="0">
                <a:latin typeface="Museo 300" pitchFamily="50" charset="0"/>
              </a:rPr>
              <a:t>Game</a:t>
            </a:r>
            <a:endParaRPr lang="en-US" sz="4800" dirty="0">
              <a:latin typeface="Museo 300" pitchFamily="50" charset="0"/>
            </a:endParaRPr>
          </a:p>
        </p:txBody>
      </p:sp>
      <p:sp>
        <p:nvSpPr>
          <p:cNvPr id="11" name="Rectangle 10"/>
          <p:cNvSpPr/>
          <p:nvPr/>
        </p:nvSpPr>
        <p:spPr>
          <a:xfrm>
            <a:off x="6095999" y="1831989"/>
            <a:ext cx="4370324" cy="1437784"/>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Museo 300" pitchFamily="50" charset="0"/>
              </a:rPr>
              <a:t>Website</a:t>
            </a:r>
          </a:p>
        </p:txBody>
      </p:sp>
    </p:spTree>
    <p:extLst>
      <p:ext uri="{BB962C8B-B14F-4D97-AF65-F5344CB8AC3E}">
        <p14:creationId xmlns:p14="http://schemas.microsoft.com/office/powerpoint/2010/main" val="285141204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1206640656"/>
              </p:ext>
            </p:extLst>
          </p:nvPr>
        </p:nvGraphicFramePr>
        <p:xfrm>
          <a:off x="1642533" y="1100667"/>
          <a:ext cx="8877198" cy="575733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1642533" y="6420936"/>
            <a:ext cx="3056208" cy="369332"/>
          </a:xfrm>
          <a:prstGeom prst="rect">
            <a:avLst/>
          </a:prstGeom>
          <a:noFill/>
        </p:spPr>
        <p:txBody>
          <a:bodyPr wrap="none" rtlCol="0">
            <a:spAutoFit/>
          </a:bodyPr>
          <a:lstStyle/>
          <a:p>
            <a:r>
              <a:rPr lang="en-US" dirty="0">
                <a:solidFill>
                  <a:srgbClr val="EEECE1"/>
                </a:solidFill>
              </a:rPr>
              <a:t>* Lower the timing, the better.</a:t>
            </a:r>
          </a:p>
        </p:txBody>
      </p:sp>
      <p:pic>
        <p:nvPicPr>
          <p:cNvPr id="9" name="Picture 8" descr="Eye logo.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028754" y="1791666"/>
            <a:ext cx="803645" cy="803645"/>
          </a:xfrm>
          <a:prstGeom prst="rect">
            <a:avLst/>
          </a:prstGeom>
        </p:spPr>
      </p:pic>
      <p:pic>
        <p:nvPicPr>
          <p:cNvPr id="10" name="Picture 9" descr="Eye logo.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147827" y="1791666"/>
            <a:ext cx="803645" cy="803645"/>
          </a:xfrm>
          <a:prstGeom prst="rect">
            <a:avLst/>
          </a:prstGeom>
        </p:spPr>
      </p:pic>
      <p:pic>
        <p:nvPicPr>
          <p:cNvPr id="11" name="Picture 10" descr="Eye logo.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430687" y="1791666"/>
            <a:ext cx="803645" cy="803645"/>
          </a:xfrm>
          <a:prstGeom prst="rect">
            <a:avLst/>
          </a:prstGeom>
        </p:spPr>
      </p:pic>
      <p:pic>
        <p:nvPicPr>
          <p:cNvPr id="15" name="Picture 14" descr="mouse.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60556" y="1847156"/>
            <a:ext cx="484099" cy="712448"/>
          </a:xfrm>
          <a:prstGeom prst="rect">
            <a:avLst/>
          </a:prstGeom>
        </p:spPr>
      </p:pic>
      <p:pic>
        <p:nvPicPr>
          <p:cNvPr id="16" name="Picture 15" descr="mouse.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895092" y="1861237"/>
            <a:ext cx="484099" cy="712448"/>
          </a:xfrm>
          <a:prstGeom prst="rect">
            <a:avLst/>
          </a:prstGeom>
        </p:spPr>
      </p:pic>
      <p:pic>
        <p:nvPicPr>
          <p:cNvPr id="17" name="Picture 16" descr="mouse.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473626" y="1844304"/>
            <a:ext cx="484099" cy="712448"/>
          </a:xfrm>
          <a:prstGeom prst="rect">
            <a:avLst/>
          </a:prstGeom>
        </p:spPr>
      </p:pic>
      <p:sp>
        <p:nvSpPr>
          <p:cNvPr id="18" name="Title 17"/>
          <p:cNvSpPr>
            <a:spLocks noGrp="1"/>
          </p:cNvSpPr>
          <p:nvPr>
            <p:ph type="title"/>
          </p:nvPr>
        </p:nvSpPr>
        <p:spPr>
          <a:xfrm>
            <a:off x="1981200" y="159083"/>
            <a:ext cx="8229600" cy="839986"/>
          </a:xfrm>
        </p:spPr>
        <p:txBody>
          <a:bodyPr/>
          <a:lstStyle/>
          <a:p>
            <a:r>
              <a:rPr lang="en-US" dirty="0" smtClean="0"/>
              <a:t>Results - Game</a:t>
            </a:r>
            <a:endParaRPr lang="en-US" dirty="0"/>
          </a:p>
        </p:txBody>
      </p:sp>
    </p:spTree>
    <p:extLst>
      <p:ext uri="{BB962C8B-B14F-4D97-AF65-F5344CB8AC3E}">
        <p14:creationId xmlns:p14="http://schemas.microsoft.com/office/powerpoint/2010/main" val="3514683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Comments</a:t>
            </a:r>
            <a:endParaRPr lang="en-S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0127194"/>
              </p:ext>
            </p:extLst>
          </p:nvPr>
        </p:nvGraphicFramePr>
        <p:xfrm>
          <a:off x="1981200" y="1600200"/>
          <a:ext cx="8257592" cy="4875244"/>
        </p:xfrm>
        <a:graphic>
          <a:graphicData uri="http://schemas.openxmlformats.org/drawingml/2006/table">
            <a:tbl>
              <a:tblPr firstRow="1" bandRow="1">
                <a:effectLst/>
                <a:tableStyleId>{5C22544A-7EE6-4342-B048-85BDC9FD1C3A}</a:tableStyleId>
              </a:tblPr>
              <a:tblGrid>
                <a:gridCol w="1950098"/>
                <a:gridCol w="3172408"/>
                <a:gridCol w="3135086"/>
              </a:tblGrid>
              <a:tr h="799629">
                <a:tc>
                  <a:txBody>
                    <a:bodyPr/>
                    <a:lstStyle/>
                    <a:p>
                      <a:endParaRPr lang="en-SG" sz="2500" dirty="0">
                        <a:latin typeface="Caviar Dreams" panose="020B0402020204020504" pitchFamily="34" charset="0"/>
                        <a:cs typeface="Lane - Cane" panose="020B0303020202020204" pitchFamily="34" charset="0"/>
                      </a:endParaRPr>
                    </a:p>
                  </a:txBody>
                  <a:tcPr marL="180000" marT="180000" anchor="ctr" anchorCtr="1">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SG" sz="2500" b="1" dirty="0" smtClean="0">
                          <a:latin typeface="Caviar Dreams" panose="020B0402020204020504" pitchFamily="34" charset="0"/>
                          <a:cs typeface="Lane - Cane" panose="020B0303020202020204" pitchFamily="34" charset="0"/>
                        </a:rPr>
                        <a:t>+ Advantages</a:t>
                      </a:r>
                      <a:endParaRPr lang="en-SG" sz="2500" b="1" dirty="0">
                        <a:latin typeface="Caviar Dreams" panose="020B0402020204020504" pitchFamily="34" charset="0"/>
                        <a:cs typeface="Lane - Cane" panose="020B0303020202020204" pitchFamily="34" charset="0"/>
                      </a:endParaRPr>
                    </a:p>
                  </a:txBody>
                  <a:tcPr marL="180000" marT="180000" anchor="ctr" anchorCtr="1">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SG" sz="2500" b="1" dirty="0" smtClean="0">
                          <a:latin typeface="Caviar Dreams" panose="020B0402020204020504" pitchFamily="34" charset="0"/>
                          <a:cs typeface="Lane - Cane" panose="020B0303020202020204" pitchFamily="34" charset="0"/>
                        </a:rPr>
                        <a:t>- Disadvantages</a:t>
                      </a:r>
                      <a:endParaRPr lang="en-SG" sz="2500" b="1" dirty="0">
                        <a:latin typeface="Caviar Dreams" panose="020B0402020204020504" pitchFamily="34" charset="0"/>
                        <a:cs typeface="Lane - Cane" panose="020B0303020202020204" pitchFamily="34" charset="0"/>
                      </a:endParaRPr>
                    </a:p>
                  </a:txBody>
                  <a:tcPr marL="180000" marT="180000" anchor="ctr" anchorCtr="1">
                    <a:lnL w="12700" cmpd="sng">
                      <a:noFill/>
                    </a:lnL>
                    <a:lnR w="12700" cmpd="sng">
                      <a:noFill/>
                    </a:lnR>
                    <a:lnT w="12700" cmpd="sng">
                      <a:noFill/>
                    </a:lnT>
                    <a:lnB w="38100" cmpd="sng">
                      <a:noFill/>
                    </a:lnB>
                    <a:lnTlToBr w="12700" cmpd="sng">
                      <a:noFill/>
                      <a:prstDash val="solid"/>
                    </a:lnTlToBr>
                    <a:lnBlToTr w="12700" cmpd="sng">
                      <a:noFill/>
                      <a:prstDash val="solid"/>
                    </a:lnBlToTr>
                  </a:tcPr>
                </a:tc>
              </a:tr>
              <a:tr h="2296921">
                <a:tc>
                  <a:txBody>
                    <a:bodyPr/>
                    <a:lstStyle/>
                    <a:p>
                      <a:r>
                        <a:rPr lang="en-SG" sz="2500" dirty="0" smtClean="0">
                          <a:latin typeface="Caviar Dreams" panose="020B0402020204020504" pitchFamily="34" charset="0"/>
                          <a:cs typeface="Lane - Cane" panose="020B0303020202020204" pitchFamily="34" charset="0"/>
                        </a:rPr>
                        <a:t>Eye-Tracking</a:t>
                      </a:r>
                      <a:endParaRPr lang="en-SG" sz="2500" dirty="0">
                        <a:latin typeface="Caviar Dreams" panose="020B0402020204020504" pitchFamily="34" charset="0"/>
                        <a:cs typeface="Lane - Cane" panose="020B0303020202020204" pitchFamily="34" charset="0"/>
                      </a:endParaRPr>
                    </a:p>
                  </a:txBody>
                  <a:tcPr marL="180000" marT="180000" anchorCtr="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342900" indent="-342900">
                        <a:buFont typeface="Arial" panose="020B0604020202020204" pitchFamily="34" charset="0"/>
                        <a:buChar char="•"/>
                      </a:pPr>
                      <a:r>
                        <a:rPr lang="en-SG" sz="2500" b="1" dirty="0" smtClean="0">
                          <a:latin typeface="Caviar Dreams" panose="020B0402020204020504" pitchFamily="34" charset="0"/>
                          <a:cs typeface="Lane - Cane" panose="020B0303020202020204" pitchFamily="34" charset="0"/>
                        </a:rPr>
                        <a:t>Intuitive</a:t>
                      </a:r>
                    </a:p>
                    <a:p>
                      <a:pPr marL="342900" indent="-342900">
                        <a:buFont typeface="Arial" panose="020B0604020202020204" pitchFamily="34" charset="0"/>
                        <a:buChar char="•"/>
                      </a:pPr>
                      <a:r>
                        <a:rPr lang="en-SG" sz="2500" b="1" dirty="0" smtClean="0">
                          <a:latin typeface="Caviar Dreams" panose="020B0402020204020504" pitchFamily="34" charset="0"/>
                          <a:cs typeface="Lane - Cane" panose="020B0303020202020204" pitchFamily="34" charset="0"/>
                        </a:rPr>
                        <a:t>Very fast</a:t>
                      </a:r>
                    </a:p>
                    <a:p>
                      <a:pPr marL="342900" indent="-342900">
                        <a:buFont typeface="Arial" panose="020B0604020202020204" pitchFamily="34" charset="0"/>
                        <a:buChar char="•"/>
                      </a:pPr>
                      <a:r>
                        <a:rPr lang="en-SG" sz="2500" b="1" dirty="0" smtClean="0">
                          <a:latin typeface="Caviar Dreams" panose="020B0402020204020504" pitchFamily="34" charset="0"/>
                          <a:cs typeface="Lane - Cane" panose="020B0303020202020204" pitchFamily="34" charset="0"/>
                        </a:rPr>
                        <a:t>Better</a:t>
                      </a:r>
                      <a:r>
                        <a:rPr lang="en-SG" sz="2500" b="1" baseline="0" dirty="0" smtClean="0">
                          <a:latin typeface="Caviar Dreams" panose="020B0402020204020504" pitchFamily="34" charset="0"/>
                          <a:cs typeface="Lane - Cane" panose="020B0303020202020204" pitchFamily="34" charset="0"/>
                        </a:rPr>
                        <a:t> at targeting tasks</a:t>
                      </a:r>
                      <a:endParaRPr lang="en-SG" sz="2500" b="1" dirty="0">
                        <a:latin typeface="Caviar Dreams" panose="020B0402020204020504" pitchFamily="34" charset="0"/>
                        <a:cs typeface="Lane - Cane" panose="020B0303020202020204" pitchFamily="34" charset="0"/>
                      </a:endParaRPr>
                    </a:p>
                  </a:txBody>
                  <a:tcPr marL="180000" marT="18000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342900" indent="-342900">
                        <a:buFont typeface="Arial" panose="020B0604020202020204" pitchFamily="34" charset="0"/>
                        <a:buChar char="•"/>
                      </a:pPr>
                      <a:r>
                        <a:rPr lang="en-SG" sz="2500" b="1" dirty="0" smtClean="0">
                          <a:latin typeface="Caviar Dreams" panose="020B0402020204020504" pitchFamily="34" charset="0"/>
                          <a:cs typeface="Lane - Cane" panose="020B0303020202020204" pitchFamily="34" charset="0"/>
                        </a:rPr>
                        <a:t>Jittery</a:t>
                      </a:r>
                      <a:endParaRPr lang="en-SG" sz="2500" b="1" dirty="0">
                        <a:latin typeface="Caviar Dreams" panose="020B0402020204020504" pitchFamily="34" charset="0"/>
                        <a:cs typeface="Lane - Cane" panose="020B0303020202020204" pitchFamily="34" charset="0"/>
                      </a:endParaRPr>
                    </a:p>
                  </a:txBody>
                  <a:tcPr marL="180000" marT="180000">
                    <a:lnL w="12700" cmpd="sng">
                      <a:noFill/>
                    </a:lnL>
                    <a:lnR w="12700" cmpd="sng">
                      <a:noFill/>
                    </a:lnR>
                    <a:lnT w="38100" cmpd="sng">
                      <a:noFill/>
                    </a:lnT>
                    <a:lnB w="12700" cmpd="sng">
                      <a:noFill/>
                    </a:lnB>
                    <a:lnTlToBr w="12700" cmpd="sng">
                      <a:noFill/>
                      <a:prstDash val="solid"/>
                    </a:lnTlToBr>
                    <a:lnBlToTr w="12700" cmpd="sng">
                      <a:noFill/>
                      <a:prstDash val="solid"/>
                    </a:lnBlToTr>
                  </a:tcPr>
                </a:tc>
              </a:tr>
              <a:tr h="1778694">
                <a:tc>
                  <a:txBody>
                    <a:bodyPr/>
                    <a:lstStyle/>
                    <a:p>
                      <a:r>
                        <a:rPr lang="en-SG" sz="2500" dirty="0" smtClean="0">
                          <a:latin typeface="Caviar Dreams" panose="020B0402020204020504" pitchFamily="34" charset="0"/>
                          <a:cs typeface="Lane - Cane" panose="020B0303020202020204" pitchFamily="34" charset="0"/>
                        </a:rPr>
                        <a:t>Leap Motion</a:t>
                      </a:r>
                      <a:endParaRPr lang="en-SG" sz="2500" dirty="0">
                        <a:latin typeface="Caviar Dreams" panose="020B0402020204020504" pitchFamily="34" charset="0"/>
                        <a:cs typeface="Lane - Cane" panose="020B0303020202020204" pitchFamily="34" charset="0"/>
                      </a:endParaRPr>
                    </a:p>
                  </a:txBody>
                  <a:tcPr marL="180000" marT="180000" anchorCtr="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342900" indent="-342900">
                        <a:buFont typeface="Arial" panose="020B0604020202020204" pitchFamily="34" charset="0"/>
                        <a:buChar char="•"/>
                      </a:pPr>
                      <a:endParaRPr lang="en-SG" sz="2500" b="1" dirty="0">
                        <a:latin typeface="Caviar Dreams" panose="020B0402020204020504" pitchFamily="34" charset="0"/>
                        <a:cs typeface="Lane - Cane" panose="020B0303020202020204" pitchFamily="34" charset="0"/>
                      </a:endParaRPr>
                    </a:p>
                  </a:txBody>
                  <a:tcPr marL="180000" marT="18000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342900" indent="-342900">
                        <a:buFont typeface="Arial" panose="020B0604020202020204" pitchFamily="34" charset="0"/>
                        <a:buChar char="•"/>
                      </a:pPr>
                      <a:r>
                        <a:rPr lang="en-SG" sz="2500" b="1" dirty="0" smtClean="0">
                          <a:latin typeface="Caviar Dreams" panose="020B0402020204020504" pitchFamily="34" charset="0"/>
                          <a:cs typeface="Lane - Cane" panose="020B0303020202020204" pitchFamily="34" charset="0"/>
                        </a:rPr>
                        <a:t>Tiring</a:t>
                      </a:r>
                    </a:p>
                    <a:p>
                      <a:pPr marL="342900" indent="-342900">
                        <a:buFont typeface="Arial" panose="020B0604020202020204" pitchFamily="34" charset="0"/>
                        <a:buChar char="•"/>
                      </a:pPr>
                      <a:r>
                        <a:rPr lang="en-SG" sz="2500" b="1" dirty="0" smtClean="0">
                          <a:latin typeface="Caviar Dreams" panose="020B0402020204020504" pitchFamily="34" charset="0"/>
                          <a:cs typeface="Lane - Cane" panose="020B0303020202020204" pitchFamily="34" charset="0"/>
                        </a:rPr>
                        <a:t>Prone</a:t>
                      </a:r>
                      <a:r>
                        <a:rPr lang="en-SG" sz="2500" b="1" baseline="0" dirty="0" smtClean="0">
                          <a:latin typeface="Caviar Dreams" panose="020B0402020204020504" pitchFamily="34" charset="0"/>
                          <a:cs typeface="Lane - Cane" panose="020B0303020202020204" pitchFamily="34" charset="0"/>
                        </a:rPr>
                        <a:t> to errors</a:t>
                      </a:r>
                      <a:endParaRPr lang="en-SG" sz="2500" b="1" dirty="0">
                        <a:latin typeface="Caviar Dreams" panose="020B0402020204020504" pitchFamily="34" charset="0"/>
                        <a:cs typeface="Lane - Cane" panose="020B0303020202020204" pitchFamily="34" charset="0"/>
                      </a:endParaRPr>
                    </a:p>
                  </a:txBody>
                  <a:tcPr marL="180000" marT="180000">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pic>
        <p:nvPicPr>
          <p:cNvPr id="5" name="Picture 4" descr="Eye 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626931" y="3429001"/>
            <a:ext cx="803645" cy="80364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626930" y="5730949"/>
            <a:ext cx="481918" cy="527015"/>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859834546"/>
              </p:ext>
            </p:extLst>
          </p:nvPr>
        </p:nvGraphicFramePr>
        <p:xfrm>
          <a:off x="1981200" y="1632282"/>
          <a:ext cx="8257592" cy="799629"/>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1950098"/>
                <a:gridCol w="3172408"/>
                <a:gridCol w="3135086"/>
              </a:tblGrid>
              <a:tr h="799629">
                <a:tc>
                  <a:txBody>
                    <a:bodyPr/>
                    <a:lstStyle/>
                    <a:p>
                      <a:endParaRPr lang="en-SG" sz="2500" dirty="0">
                        <a:latin typeface="Caviar Dreams"/>
                        <a:cs typeface="Caviar Dreams"/>
                      </a:endParaRPr>
                    </a:p>
                  </a:txBody>
                  <a:tcPr marL="180000" marT="180000" anchor="ctr" anchorCtr="1">
                    <a:lnL w="12700" cmpd="sng">
                      <a:noFill/>
                    </a:lnL>
                    <a:lnR w="3175" cap="flat" cmpd="sng" algn="ctr">
                      <a:solidFill>
                        <a:schemeClr val="tx1">
                          <a:lumMod val="75000"/>
                          <a:lumOff val="2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SG" sz="2500" b="1" dirty="0" smtClean="0">
                          <a:latin typeface="Caviar Dreams"/>
                          <a:cs typeface="Caviar Dreams"/>
                        </a:rPr>
                        <a:t>+ Advantages</a:t>
                      </a:r>
                      <a:endParaRPr lang="en-SG" sz="2500" b="1" dirty="0">
                        <a:latin typeface="Caviar Dreams"/>
                        <a:cs typeface="Caviar Dreams"/>
                      </a:endParaRPr>
                    </a:p>
                  </a:txBody>
                  <a:tcPr marL="180000" marT="180000" anchor="ctr" anchorCtr="1">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SG" sz="2500" b="1" dirty="0" smtClean="0">
                          <a:latin typeface="Caviar Dreams"/>
                          <a:cs typeface="Caviar Dreams"/>
                        </a:rPr>
                        <a:t>- Disadvantages</a:t>
                      </a:r>
                      <a:endParaRPr lang="en-SG" sz="2500" b="1" dirty="0">
                        <a:latin typeface="Caviar Dreams"/>
                        <a:cs typeface="Caviar Dreams"/>
                      </a:endParaRPr>
                    </a:p>
                  </a:txBody>
                  <a:tcPr marL="180000" marT="180000" anchor="ctr" anchorCtr="1">
                    <a:lnL w="3175" cap="flat" cmpd="sng" algn="ctr">
                      <a:solidFill>
                        <a:schemeClr val="tx1">
                          <a:lumMod val="75000"/>
                          <a:lumOff val="2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40502544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 - Game</a:t>
            </a:r>
            <a:endParaRPr lang="en-US" dirty="0"/>
          </a:p>
        </p:txBody>
      </p:sp>
      <p:sp>
        <p:nvSpPr>
          <p:cNvPr id="3" name="Content Placeholder 2"/>
          <p:cNvSpPr>
            <a:spLocks noGrp="1"/>
          </p:cNvSpPr>
          <p:nvPr>
            <p:ph idx="1"/>
          </p:nvPr>
        </p:nvSpPr>
        <p:spPr/>
        <p:txBody>
          <a:bodyPr>
            <a:normAutofit/>
          </a:bodyPr>
          <a:lstStyle/>
          <a:p>
            <a:pPr marL="0" indent="0">
              <a:buNone/>
            </a:pPr>
            <a:r>
              <a:rPr lang="en-US" sz="3600" u="sng" dirty="0">
                <a:solidFill>
                  <a:srgbClr val="93CDDD"/>
                </a:solidFill>
              </a:rPr>
              <a:t>Eye-Tracking</a:t>
            </a:r>
          </a:p>
          <a:p>
            <a:r>
              <a:rPr lang="en-US" dirty="0" smtClean="0"/>
              <a:t>“</a:t>
            </a:r>
            <a:r>
              <a:rPr lang="en-US" dirty="0"/>
              <a:t>if accurate, </a:t>
            </a:r>
            <a:r>
              <a:rPr lang="en-US" dirty="0" smtClean="0"/>
              <a:t>it is… </a:t>
            </a:r>
            <a:br>
              <a:rPr lang="en-US" dirty="0" smtClean="0"/>
            </a:br>
            <a:r>
              <a:rPr lang="en-US" dirty="0" smtClean="0">
                <a:solidFill>
                  <a:srgbClr val="F79646"/>
                </a:solidFill>
              </a:rPr>
              <a:t>as good (1)</a:t>
            </a:r>
            <a:r>
              <a:rPr lang="en-US" dirty="0" smtClean="0"/>
              <a:t> or </a:t>
            </a:r>
            <a:r>
              <a:rPr lang="en-US" dirty="0" smtClean="0">
                <a:solidFill>
                  <a:srgbClr val="F79646"/>
                </a:solidFill>
              </a:rPr>
              <a:t>better (4)</a:t>
            </a:r>
            <a:r>
              <a:rPr lang="en-US" dirty="0" smtClean="0"/>
              <a:t> </a:t>
            </a:r>
            <a:r>
              <a:rPr lang="en-US" dirty="0"/>
              <a:t>than a mouse</a:t>
            </a:r>
            <a:r>
              <a:rPr lang="en-US" dirty="0" smtClean="0"/>
              <a:t>”</a:t>
            </a:r>
          </a:p>
          <a:p>
            <a:r>
              <a:rPr lang="en-US" dirty="0" smtClean="0"/>
              <a:t>“It’s is </a:t>
            </a:r>
            <a:r>
              <a:rPr lang="en-US" dirty="0"/>
              <a:t>pretty </a:t>
            </a:r>
            <a:r>
              <a:rPr lang="en-US" dirty="0">
                <a:solidFill>
                  <a:schemeClr val="accent6"/>
                </a:solidFill>
                <a:latin typeface="Museo 500" pitchFamily="50" charset="0"/>
                <a:cs typeface="Museo 500 Regular"/>
              </a:rPr>
              <a:t>intuitive</a:t>
            </a:r>
            <a:r>
              <a:rPr lang="en-US" dirty="0" smtClean="0"/>
              <a:t>”</a:t>
            </a:r>
          </a:p>
          <a:p>
            <a:pPr lvl="1"/>
            <a:r>
              <a:rPr lang="en-US" dirty="0" smtClean="0"/>
              <a:t>Like that they “literally </a:t>
            </a:r>
            <a:r>
              <a:rPr lang="en-US" dirty="0"/>
              <a:t>get what they </a:t>
            </a:r>
            <a:r>
              <a:rPr lang="en-US" dirty="0" smtClean="0"/>
              <a:t>see”</a:t>
            </a:r>
          </a:p>
          <a:p>
            <a:r>
              <a:rPr lang="en-US" dirty="0" smtClean="0"/>
              <a:t>“Quite jittery, but </a:t>
            </a:r>
            <a:r>
              <a:rPr lang="en-US" dirty="0">
                <a:solidFill>
                  <a:srgbClr val="F79646"/>
                </a:solidFill>
                <a:latin typeface="Museo 500" pitchFamily="50" charset="0"/>
                <a:cs typeface="Museo 500 Regular"/>
              </a:rPr>
              <a:t>very </a:t>
            </a:r>
            <a:r>
              <a:rPr lang="en-US" dirty="0" smtClean="0">
                <a:solidFill>
                  <a:srgbClr val="F79646"/>
                </a:solidFill>
                <a:latin typeface="Museo 500" pitchFamily="50" charset="0"/>
                <a:cs typeface="Museo 500 Regular"/>
              </a:rPr>
              <a:t>fast</a:t>
            </a:r>
            <a:r>
              <a:rPr lang="en-US" dirty="0" smtClean="0"/>
              <a:t>”</a:t>
            </a:r>
          </a:p>
          <a:p>
            <a:pPr marL="0" indent="0">
              <a:buNone/>
            </a:pPr>
            <a:endParaRPr lang="en-US" dirty="0" smtClean="0"/>
          </a:p>
        </p:txBody>
      </p:sp>
    </p:spTree>
    <p:extLst>
      <p:ext uri="{BB962C8B-B14F-4D97-AF65-F5344CB8AC3E}">
        <p14:creationId xmlns:p14="http://schemas.microsoft.com/office/powerpoint/2010/main" val="2428880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 - Game</a:t>
            </a:r>
            <a:endParaRPr lang="en-US" dirty="0"/>
          </a:p>
        </p:txBody>
      </p:sp>
      <p:sp>
        <p:nvSpPr>
          <p:cNvPr id="3" name="Content Placeholder 2"/>
          <p:cNvSpPr>
            <a:spLocks noGrp="1"/>
          </p:cNvSpPr>
          <p:nvPr>
            <p:ph idx="1"/>
          </p:nvPr>
        </p:nvSpPr>
        <p:spPr>
          <a:xfrm>
            <a:off x="1981200" y="1583268"/>
            <a:ext cx="8229600" cy="5043215"/>
          </a:xfrm>
        </p:spPr>
        <p:txBody>
          <a:bodyPr/>
          <a:lstStyle/>
          <a:p>
            <a:pPr marL="0" indent="0">
              <a:buNone/>
            </a:pPr>
            <a:r>
              <a:rPr lang="en-US" sz="3600" u="sng" dirty="0">
                <a:solidFill>
                  <a:srgbClr val="93CDDD"/>
                </a:solidFill>
              </a:rPr>
              <a:t>Pure Leap Motion</a:t>
            </a:r>
          </a:p>
          <a:p>
            <a:r>
              <a:rPr lang="en-US" dirty="0" smtClean="0"/>
              <a:t>Not good</a:t>
            </a:r>
          </a:p>
          <a:p>
            <a:r>
              <a:rPr lang="en-US" dirty="0" smtClean="0"/>
              <a:t>“Too </a:t>
            </a:r>
            <a:r>
              <a:rPr lang="en-US" dirty="0" smtClean="0">
                <a:solidFill>
                  <a:schemeClr val="accent6"/>
                </a:solidFill>
                <a:latin typeface="Museo 500" pitchFamily="50" charset="0"/>
                <a:cs typeface="Museo 500 Regular"/>
              </a:rPr>
              <a:t>tiring</a:t>
            </a:r>
            <a:r>
              <a:rPr lang="en-US" dirty="0" smtClean="0"/>
              <a:t>”</a:t>
            </a:r>
          </a:p>
          <a:p>
            <a:r>
              <a:rPr lang="en-US" dirty="0" smtClean="0"/>
              <a:t>“Prone to </a:t>
            </a:r>
            <a:r>
              <a:rPr lang="en-US" dirty="0" smtClean="0">
                <a:solidFill>
                  <a:srgbClr val="F79646"/>
                </a:solidFill>
                <a:latin typeface="Museo 500" pitchFamily="50" charset="0"/>
                <a:cs typeface="Museo 500 Regular"/>
              </a:rPr>
              <a:t>errors</a:t>
            </a:r>
            <a:r>
              <a:rPr lang="en-US" dirty="0" smtClean="0"/>
              <a:t>”</a:t>
            </a:r>
          </a:p>
          <a:p>
            <a:pPr lvl="1"/>
            <a:r>
              <a:rPr lang="en-US" dirty="0" smtClean="0"/>
              <a:t>Gestures unresponsive</a:t>
            </a:r>
          </a:p>
          <a:p>
            <a:pPr lvl="1"/>
            <a:r>
              <a:rPr lang="en-US" dirty="0" smtClean="0"/>
              <a:t>Accidental clicks</a:t>
            </a:r>
          </a:p>
          <a:p>
            <a:pPr lvl="1"/>
            <a:endParaRPr lang="en-US" dirty="0" smtClean="0"/>
          </a:p>
        </p:txBody>
      </p:sp>
    </p:spTree>
    <p:extLst>
      <p:ext uri="{BB962C8B-B14F-4D97-AF65-F5344CB8AC3E}">
        <p14:creationId xmlns:p14="http://schemas.microsoft.com/office/powerpoint/2010/main" val="758625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Procedure</a:t>
            </a:r>
            <a:endParaRPr lang="en-US" dirty="0"/>
          </a:p>
        </p:txBody>
      </p:sp>
      <p:sp>
        <p:nvSpPr>
          <p:cNvPr id="5" name="Rectangle 4"/>
          <p:cNvSpPr/>
          <p:nvPr/>
        </p:nvSpPr>
        <p:spPr>
          <a:xfrm>
            <a:off x="6115980" y="1831989"/>
            <a:ext cx="4340352" cy="1437784"/>
          </a:xfrm>
          <a:prstGeom prst="rect">
            <a:avLst/>
          </a:prstGeom>
          <a:solidFill>
            <a:srgbClr val="3F51B5">
              <a:alpha val="90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5400" dirty="0">
                <a:latin typeface="Museo 300" pitchFamily="50" charset="0"/>
              </a:rPr>
              <a:t>Website</a:t>
            </a:r>
            <a:endParaRPr lang="en-US" sz="4800" dirty="0">
              <a:latin typeface="Museo 300" pitchFamily="50" charset="0"/>
            </a:endParaRPr>
          </a:p>
        </p:txBody>
      </p:sp>
      <p:sp>
        <p:nvSpPr>
          <p:cNvPr id="7" name="Content Placeholder 2"/>
          <p:cNvSpPr txBox="1">
            <a:spLocks/>
          </p:cNvSpPr>
          <p:nvPr/>
        </p:nvSpPr>
        <p:spPr>
          <a:xfrm>
            <a:off x="1745657" y="3269773"/>
            <a:ext cx="8720667" cy="3340577"/>
          </a:xfrm>
          <a:prstGeom prst="rect">
            <a:avLst/>
          </a:prstGeom>
          <a:solidFill>
            <a:srgbClr val="3F51B5">
              <a:alpha val="90000"/>
            </a:srgbClr>
          </a:solidFill>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2"/>
                </a:solidFill>
                <a:latin typeface="Museo 300 Regular"/>
                <a:ea typeface="+mn-ea"/>
                <a:cs typeface="Museo 300 Regular"/>
              </a:defRPr>
            </a:lvl1pPr>
            <a:lvl2pPr marL="742950" indent="-285750" algn="l" defTabSz="457200" rtl="0" eaLnBrk="1" latinLnBrk="0" hangingPunct="1">
              <a:spcBef>
                <a:spcPct val="20000"/>
              </a:spcBef>
              <a:buFont typeface="Arial"/>
              <a:buChar char="–"/>
              <a:defRPr sz="2800" kern="1200">
                <a:solidFill>
                  <a:schemeClr val="bg2"/>
                </a:solidFill>
                <a:latin typeface="Museo 300 Regular"/>
                <a:ea typeface="+mn-ea"/>
                <a:cs typeface="Museo 300 Regular"/>
              </a:defRPr>
            </a:lvl2pPr>
            <a:lvl3pPr marL="1143000" indent="-228600" algn="l" defTabSz="457200" rtl="0" eaLnBrk="1" latinLnBrk="0" hangingPunct="1">
              <a:spcBef>
                <a:spcPct val="20000"/>
              </a:spcBef>
              <a:buFont typeface="Arial"/>
              <a:buChar char="•"/>
              <a:defRPr sz="2400" kern="1200">
                <a:solidFill>
                  <a:schemeClr val="bg2"/>
                </a:solidFill>
                <a:latin typeface="Museo 300 Regular"/>
                <a:ea typeface="+mn-ea"/>
                <a:cs typeface="Museo 300 Regular"/>
              </a:defRPr>
            </a:lvl3pPr>
            <a:lvl4pPr marL="1600200" indent="-228600" algn="l" defTabSz="457200" rtl="0" eaLnBrk="1" latinLnBrk="0" hangingPunct="1">
              <a:spcBef>
                <a:spcPct val="20000"/>
              </a:spcBef>
              <a:buFont typeface="Arial"/>
              <a:buChar char="–"/>
              <a:defRPr sz="2000" kern="1200">
                <a:solidFill>
                  <a:schemeClr val="bg2"/>
                </a:solidFill>
                <a:latin typeface="Museo 300 Regular"/>
                <a:ea typeface="+mn-ea"/>
                <a:cs typeface="Museo 300 Regular"/>
              </a:defRPr>
            </a:lvl4pPr>
            <a:lvl5pPr marL="2057400" indent="-228600" algn="l" defTabSz="457200" rtl="0" eaLnBrk="1" latinLnBrk="0" hangingPunct="1">
              <a:spcBef>
                <a:spcPct val="20000"/>
              </a:spcBef>
              <a:buFont typeface="Arial"/>
              <a:buChar char="»"/>
              <a:defRPr sz="2000" kern="1200">
                <a:solidFill>
                  <a:schemeClr val="bg2"/>
                </a:solidFill>
                <a:latin typeface="Museo 300 Regular"/>
                <a:ea typeface="+mn-ea"/>
                <a:cs typeface="Museo 300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latin typeface="Museo 300" pitchFamily="50" charset="0"/>
            </a:endParaRPr>
          </a:p>
          <a:p>
            <a:pPr marL="0" indent="0">
              <a:buNone/>
            </a:pPr>
            <a:endParaRPr lang="en-US" sz="2800" dirty="0">
              <a:latin typeface="Museo 300" pitchFamily="50" charset="0"/>
            </a:endParaRPr>
          </a:p>
          <a:p>
            <a:pPr marL="0" indent="0">
              <a:buNone/>
            </a:pPr>
            <a:endParaRPr lang="en-US" sz="500" dirty="0">
              <a:latin typeface="Museo 300" pitchFamily="50" charset="0"/>
            </a:endParaRPr>
          </a:p>
          <a:p>
            <a:pPr marL="0" indent="0">
              <a:buNone/>
            </a:pPr>
            <a:endParaRPr lang="en-US" sz="500" dirty="0">
              <a:latin typeface="Museo 300" pitchFamily="50" charset="0"/>
            </a:endParaRPr>
          </a:p>
          <a:p>
            <a:endParaRPr lang="en-US" sz="2600" dirty="0">
              <a:latin typeface="Museo 300" pitchFamily="50" charset="0"/>
            </a:endParaRPr>
          </a:p>
          <a:p>
            <a:r>
              <a:rPr lang="en-US" sz="2600" dirty="0">
                <a:latin typeface="Museo 300" pitchFamily="50" charset="0"/>
              </a:rPr>
              <a:t>Questionnaire for User Interaction Satisfaction (QUIS)</a:t>
            </a:r>
          </a:p>
          <a:p>
            <a:r>
              <a:rPr lang="en-US" sz="2600" dirty="0">
                <a:latin typeface="Museo 300" pitchFamily="50" charset="0"/>
              </a:rPr>
              <a:t>Compare 2 versions of website</a:t>
            </a:r>
            <a:br>
              <a:rPr lang="en-US" sz="2600" dirty="0">
                <a:latin typeface="Museo 300" pitchFamily="50" charset="0"/>
              </a:rPr>
            </a:br>
            <a:r>
              <a:rPr lang="en-US" sz="2600" dirty="0">
                <a:latin typeface="Museo 300" pitchFamily="50" charset="0"/>
              </a:rPr>
              <a:t>(optimized vs not optimized)</a:t>
            </a:r>
          </a:p>
          <a:p>
            <a:endParaRPr lang="en-US" sz="2600" dirty="0">
              <a:latin typeface="Museo 300" pitchFamily="50" charset="0"/>
            </a:endParaRPr>
          </a:p>
        </p:txBody>
      </p:sp>
      <p:sp>
        <p:nvSpPr>
          <p:cNvPr id="8" name="Rectangle 7"/>
          <p:cNvSpPr/>
          <p:nvPr/>
        </p:nvSpPr>
        <p:spPr>
          <a:xfrm>
            <a:off x="2118191" y="3639864"/>
            <a:ext cx="2570787" cy="1006018"/>
          </a:xfrm>
          <a:prstGeom prst="rect">
            <a:avLst/>
          </a:prstGeom>
          <a:solidFill>
            <a:schemeClr val="accent5">
              <a:lumMod val="60000"/>
              <a:lumOff val="40000"/>
              <a:alpha val="69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Museo 300" pitchFamily="50" charset="0"/>
              </a:rPr>
              <a:t>Interface</a:t>
            </a:r>
          </a:p>
        </p:txBody>
      </p:sp>
      <p:sp>
        <p:nvSpPr>
          <p:cNvPr id="9" name="Rectangle 8"/>
          <p:cNvSpPr/>
          <p:nvPr/>
        </p:nvSpPr>
        <p:spPr>
          <a:xfrm>
            <a:off x="4844462" y="3639864"/>
            <a:ext cx="2570787" cy="1006018"/>
          </a:xfrm>
          <a:prstGeom prst="rect">
            <a:avLst/>
          </a:prstGeom>
          <a:solidFill>
            <a:schemeClr val="accent5">
              <a:lumMod val="60000"/>
              <a:lumOff val="40000"/>
              <a:alpha val="69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Museo 300" pitchFamily="50" charset="0"/>
              </a:rPr>
              <a:t>Selection</a:t>
            </a:r>
          </a:p>
        </p:txBody>
      </p:sp>
      <p:sp>
        <p:nvSpPr>
          <p:cNvPr id="10" name="Rectangle 9"/>
          <p:cNvSpPr/>
          <p:nvPr/>
        </p:nvSpPr>
        <p:spPr>
          <a:xfrm>
            <a:off x="7570735" y="3639864"/>
            <a:ext cx="2570787" cy="1006018"/>
          </a:xfrm>
          <a:prstGeom prst="rect">
            <a:avLst/>
          </a:prstGeom>
          <a:solidFill>
            <a:schemeClr val="accent5">
              <a:lumMod val="60000"/>
              <a:lumOff val="40000"/>
              <a:alpha val="69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Museo 300" pitchFamily="50" charset="0"/>
              </a:rPr>
              <a:t>Scrolling</a:t>
            </a:r>
          </a:p>
        </p:txBody>
      </p:sp>
      <p:sp>
        <p:nvSpPr>
          <p:cNvPr id="11" name="Rectangle 10"/>
          <p:cNvSpPr/>
          <p:nvPr/>
        </p:nvSpPr>
        <p:spPr>
          <a:xfrm>
            <a:off x="1744724" y="1831989"/>
            <a:ext cx="4371256" cy="1437784"/>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Museo 300" pitchFamily="50" charset="0"/>
              </a:rPr>
              <a:t>Game</a:t>
            </a:r>
          </a:p>
        </p:txBody>
      </p:sp>
    </p:spTree>
    <p:extLst>
      <p:ext uri="{BB962C8B-B14F-4D97-AF65-F5344CB8AC3E}">
        <p14:creationId xmlns:p14="http://schemas.microsoft.com/office/powerpoint/2010/main" val="369935011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56433" y="1634357"/>
            <a:ext cx="6479134" cy="3490093"/>
          </a:xfrm>
          <a:prstGeom prst="rect">
            <a:avLst/>
          </a:prstGeom>
          <a:ln>
            <a:noFill/>
          </a:ln>
          <a:effectLst>
            <a:softEdge rad="647700"/>
          </a:effectLst>
        </p:spPr>
      </p:pic>
      <p:sp>
        <p:nvSpPr>
          <p:cNvPr id="6" name="Title 3"/>
          <p:cNvSpPr txBox="1">
            <a:spLocks/>
          </p:cNvSpPr>
          <p:nvPr/>
        </p:nvSpPr>
        <p:spPr>
          <a:xfrm>
            <a:off x="4452232" y="295304"/>
            <a:ext cx="3381154"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a:latin typeface="Museo 700" pitchFamily="50" charset="0"/>
                <a:cs typeface="Museo 700 Regular"/>
              </a:rPr>
              <a:t>Effective.</a:t>
            </a:r>
          </a:p>
        </p:txBody>
      </p:sp>
      <p:sp>
        <p:nvSpPr>
          <p:cNvPr id="7" name="Title 3"/>
          <p:cNvSpPr txBox="1">
            <a:spLocks/>
          </p:cNvSpPr>
          <p:nvPr/>
        </p:nvSpPr>
        <p:spPr>
          <a:xfrm>
            <a:off x="7337069" y="284161"/>
            <a:ext cx="3364221"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a:latin typeface="Museo 700" pitchFamily="50" charset="0"/>
                <a:cs typeface="Museo 700 Regular"/>
              </a:rPr>
              <a:t>INTUITIVE.</a:t>
            </a:r>
          </a:p>
        </p:txBody>
      </p:sp>
      <p:sp>
        <p:nvSpPr>
          <p:cNvPr id="8" name="Title 3"/>
          <p:cNvSpPr txBox="1">
            <a:spLocks/>
          </p:cNvSpPr>
          <p:nvPr/>
        </p:nvSpPr>
        <p:spPr>
          <a:xfrm>
            <a:off x="1883183" y="284161"/>
            <a:ext cx="2694836"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a:latin typeface="Museo 700" pitchFamily="50" charset="0"/>
                <a:cs typeface="Museo 700 Regular"/>
              </a:rPr>
              <a:t>EFFICIENT.</a:t>
            </a:r>
          </a:p>
        </p:txBody>
      </p:sp>
      <p:sp>
        <p:nvSpPr>
          <p:cNvPr id="9" name="TextBox 8"/>
          <p:cNvSpPr txBox="1"/>
          <p:nvPr/>
        </p:nvSpPr>
        <p:spPr>
          <a:xfrm>
            <a:off x="1085851" y="5212161"/>
            <a:ext cx="11106149" cy="1169551"/>
          </a:xfrm>
          <a:prstGeom prst="rect">
            <a:avLst/>
          </a:prstGeom>
          <a:noFill/>
        </p:spPr>
        <p:txBody>
          <a:bodyPr wrap="square" rtlCol="0">
            <a:spAutoFit/>
          </a:bodyPr>
          <a:lstStyle/>
          <a:p>
            <a:r>
              <a:rPr lang="en-US" sz="3000" dirty="0">
                <a:solidFill>
                  <a:schemeClr val="bg2"/>
                </a:solidFill>
                <a:latin typeface="Museo 500" pitchFamily="50" charset="0"/>
                <a:cs typeface="Museo 700 Regular"/>
              </a:rPr>
              <a:t>Eye-tracking</a:t>
            </a:r>
            <a:r>
              <a:rPr lang="en-US" sz="3000" dirty="0">
                <a:solidFill>
                  <a:schemeClr val="bg2"/>
                </a:solidFill>
                <a:latin typeface="Museo 300" pitchFamily="50" charset="0"/>
                <a:cs typeface="Museo 300 Regular"/>
              </a:rPr>
              <a:t>: Look at where you want the cursor to move</a:t>
            </a:r>
            <a:r>
              <a:rPr lang="en-US" sz="3000" dirty="0" smtClean="0">
                <a:solidFill>
                  <a:schemeClr val="bg2"/>
                </a:solidFill>
                <a:latin typeface="Museo 300" pitchFamily="50" charset="0"/>
                <a:cs typeface="Museo 300 Regular"/>
              </a:rPr>
              <a:t>.</a:t>
            </a:r>
          </a:p>
          <a:p>
            <a:endParaRPr lang="en-US" sz="1000" dirty="0">
              <a:solidFill>
                <a:schemeClr val="bg2"/>
              </a:solidFill>
              <a:latin typeface="Museo 300" pitchFamily="50" charset="0"/>
              <a:cs typeface="Museo 300 Regular"/>
            </a:endParaRPr>
          </a:p>
          <a:p>
            <a:r>
              <a:rPr lang="en-US" sz="3000" dirty="0">
                <a:solidFill>
                  <a:schemeClr val="bg2"/>
                </a:solidFill>
                <a:latin typeface="Museo 500" pitchFamily="50" charset="0"/>
                <a:cs typeface="Museo 700 Regular"/>
              </a:rPr>
              <a:t>Multi-modal Input</a:t>
            </a:r>
            <a:r>
              <a:rPr lang="en-US" sz="3000" dirty="0">
                <a:solidFill>
                  <a:schemeClr val="bg2"/>
                </a:solidFill>
                <a:latin typeface="Museo 300" pitchFamily="50" charset="0"/>
                <a:cs typeface="Museo 300 Regular"/>
              </a:rPr>
              <a:t>:  Eye-tracking + Click</a:t>
            </a:r>
          </a:p>
        </p:txBody>
      </p:sp>
    </p:spTree>
    <p:extLst>
      <p:ext uri="{BB962C8B-B14F-4D97-AF65-F5344CB8AC3E}">
        <p14:creationId xmlns:p14="http://schemas.microsoft.com/office/powerpoint/2010/main" val="41357165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2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700"/>
                            </p:stCondLst>
                            <p:childTnLst>
                              <p:par>
                                <p:cTn id="20" presetID="10" presetClass="entr" presetSubtype="0" fill="hold" grpId="0" nodeType="after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642534" y="6420936"/>
            <a:ext cx="4844257" cy="369332"/>
          </a:xfrm>
          <a:prstGeom prst="rect">
            <a:avLst/>
          </a:prstGeom>
          <a:noFill/>
        </p:spPr>
        <p:txBody>
          <a:bodyPr wrap="none" rtlCol="0">
            <a:spAutoFit/>
          </a:bodyPr>
          <a:lstStyle/>
          <a:p>
            <a:r>
              <a:rPr lang="en-US" dirty="0">
                <a:solidFill>
                  <a:srgbClr val="EEECE1"/>
                </a:solidFill>
              </a:rPr>
              <a:t>* QUIS survey used. Higher the scores, the better.</a:t>
            </a:r>
          </a:p>
        </p:txBody>
      </p:sp>
      <p:sp>
        <p:nvSpPr>
          <p:cNvPr id="18" name="Title 17"/>
          <p:cNvSpPr>
            <a:spLocks noGrp="1"/>
          </p:cNvSpPr>
          <p:nvPr>
            <p:ph type="title"/>
          </p:nvPr>
        </p:nvSpPr>
        <p:spPr>
          <a:xfrm>
            <a:off x="1981200" y="159083"/>
            <a:ext cx="8229600" cy="839986"/>
          </a:xfrm>
        </p:spPr>
        <p:txBody>
          <a:bodyPr/>
          <a:lstStyle/>
          <a:p>
            <a:r>
              <a:rPr lang="en-US" dirty="0" smtClean="0"/>
              <a:t>Results - Website</a:t>
            </a:r>
            <a:endParaRPr lang="en-US" dirty="0"/>
          </a:p>
        </p:txBody>
      </p:sp>
      <p:graphicFrame>
        <p:nvGraphicFramePr>
          <p:cNvPr id="12" name="Chart 11"/>
          <p:cNvGraphicFramePr>
            <a:graphicFrameLocks/>
          </p:cNvGraphicFramePr>
          <p:nvPr>
            <p:extLst>
              <p:ext uri="{D42A27DB-BD31-4B8C-83A1-F6EECF244321}">
                <p14:modId xmlns:p14="http://schemas.microsoft.com/office/powerpoint/2010/main" val="2796940788"/>
              </p:ext>
            </p:extLst>
          </p:nvPr>
        </p:nvGraphicFramePr>
        <p:xfrm>
          <a:off x="1642533" y="1253068"/>
          <a:ext cx="8906934" cy="51678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6504711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t>Results - Website</a:t>
            </a:r>
            <a:endParaRPr lang="en-US" dirty="0"/>
          </a:p>
        </p:txBody>
      </p:sp>
      <p:sp>
        <p:nvSpPr>
          <p:cNvPr id="2" name="Content Placeholder 1"/>
          <p:cNvSpPr>
            <a:spLocks noGrp="1"/>
          </p:cNvSpPr>
          <p:nvPr>
            <p:ph idx="1"/>
          </p:nvPr>
        </p:nvSpPr>
        <p:spPr>
          <a:xfrm>
            <a:off x="1828801" y="1721653"/>
            <a:ext cx="8619066" cy="5043215"/>
          </a:xfrm>
        </p:spPr>
        <p:txBody>
          <a:bodyPr>
            <a:normAutofit/>
          </a:bodyPr>
          <a:lstStyle/>
          <a:p>
            <a:pPr marL="0" indent="0">
              <a:buNone/>
            </a:pPr>
            <a:r>
              <a:rPr lang="en-US" u="sng" dirty="0" smtClean="0">
                <a:solidFill>
                  <a:schemeClr val="accent5">
                    <a:lumMod val="60000"/>
                    <a:lumOff val="40000"/>
                  </a:schemeClr>
                </a:solidFill>
                <a:latin typeface="Museo 500" pitchFamily="50" charset="0"/>
                <a:cs typeface="Museo 500 Regular"/>
              </a:rPr>
              <a:t>Overall Preference</a:t>
            </a:r>
          </a:p>
        </p:txBody>
      </p:sp>
      <p:graphicFrame>
        <p:nvGraphicFramePr>
          <p:cNvPr id="3" name="Chart 2"/>
          <p:cNvGraphicFramePr/>
          <p:nvPr>
            <p:extLst>
              <p:ext uri="{D42A27DB-BD31-4B8C-83A1-F6EECF244321}">
                <p14:modId xmlns:p14="http://schemas.microsoft.com/office/powerpoint/2010/main" val="3249585358"/>
              </p:ext>
            </p:extLst>
          </p:nvPr>
        </p:nvGraphicFramePr>
        <p:xfrm>
          <a:off x="2280992" y="2398213"/>
          <a:ext cx="7569201" cy="406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7860425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1642534" y="6420936"/>
            <a:ext cx="4844257" cy="369332"/>
          </a:xfrm>
          <a:prstGeom prst="rect">
            <a:avLst/>
          </a:prstGeom>
          <a:noFill/>
        </p:spPr>
        <p:txBody>
          <a:bodyPr wrap="none" rtlCol="0">
            <a:spAutoFit/>
          </a:bodyPr>
          <a:lstStyle/>
          <a:p>
            <a:r>
              <a:rPr lang="en-US" dirty="0">
                <a:solidFill>
                  <a:srgbClr val="EEECE1"/>
                </a:solidFill>
              </a:rPr>
              <a:t>* QUIS survey used. Higher the scores, the better.</a:t>
            </a:r>
          </a:p>
        </p:txBody>
      </p:sp>
      <p:sp>
        <p:nvSpPr>
          <p:cNvPr id="18" name="Title 17"/>
          <p:cNvSpPr>
            <a:spLocks noGrp="1"/>
          </p:cNvSpPr>
          <p:nvPr>
            <p:ph type="title"/>
          </p:nvPr>
        </p:nvSpPr>
        <p:spPr/>
        <p:txBody>
          <a:bodyPr/>
          <a:lstStyle/>
          <a:p>
            <a:r>
              <a:rPr lang="en-US" dirty="0" smtClean="0"/>
              <a:t>Results - Website</a:t>
            </a:r>
            <a:endParaRPr lang="en-US" dirty="0"/>
          </a:p>
        </p:txBody>
      </p:sp>
      <p:sp>
        <p:nvSpPr>
          <p:cNvPr id="2" name="Content Placeholder 1"/>
          <p:cNvSpPr>
            <a:spLocks noGrp="1"/>
          </p:cNvSpPr>
          <p:nvPr>
            <p:ph idx="1"/>
          </p:nvPr>
        </p:nvSpPr>
        <p:spPr>
          <a:xfrm>
            <a:off x="1828801" y="1600201"/>
            <a:ext cx="8619066" cy="5043215"/>
          </a:xfrm>
        </p:spPr>
        <p:txBody>
          <a:bodyPr>
            <a:normAutofit/>
          </a:bodyPr>
          <a:lstStyle/>
          <a:p>
            <a:pPr marL="0" indent="0">
              <a:buNone/>
            </a:pPr>
            <a:r>
              <a:rPr lang="en-US" u="sng" dirty="0" smtClean="0">
                <a:solidFill>
                  <a:schemeClr val="accent5">
                    <a:lumMod val="60000"/>
                    <a:lumOff val="40000"/>
                  </a:schemeClr>
                </a:solidFill>
                <a:latin typeface="Museo 500" pitchFamily="50" charset="0"/>
                <a:cs typeface="Museo 500 Regular"/>
              </a:rPr>
              <a:t>Content</a:t>
            </a:r>
          </a:p>
          <a:p>
            <a:r>
              <a:rPr lang="en-US" dirty="0" smtClean="0">
                <a:solidFill>
                  <a:schemeClr val="accent6"/>
                </a:solidFill>
              </a:rPr>
              <a:t>Most p</a:t>
            </a:r>
            <a:r>
              <a:rPr lang="en-US" dirty="0" smtClean="0">
                <a:solidFill>
                  <a:srgbClr val="F79646"/>
                </a:solidFill>
              </a:rPr>
              <a:t>referred radial menu </a:t>
            </a:r>
            <a:r>
              <a:rPr lang="en-US" dirty="0" smtClean="0"/>
              <a:t>as it was</a:t>
            </a:r>
            <a:r>
              <a:rPr lang="en-US" dirty="0" smtClean="0">
                <a:solidFill>
                  <a:srgbClr val="F79646"/>
                </a:solidFill>
              </a:rPr>
              <a:t> larger</a:t>
            </a:r>
          </a:p>
          <a:p>
            <a:r>
              <a:rPr lang="en-US" dirty="0" smtClean="0">
                <a:solidFill>
                  <a:srgbClr val="F79646"/>
                </a:solidFill>
              </a:rPr>
              <a:t>5/6</a:t>
            </a:r>
            <a:r>
              <a:rPr lang="en-US" dirty="0" smtClean="0"/>
              <a:t> participants preferred </a:t>
            </a:r>
            <a:r>
              <a:rPr lang="en-US" dirty="0" smtClean="0">
                <a:solidFill>
                  <a:srgbClr val="F79646"/>
                </a:solidFill>
              </a:rPr>
              <a:t>kinesthetic clicks</a:t>
            </a:r>
          </a:p>
          <a:p>
            <a:r>
              <a:rPr lang="en-US" dirty="0" smtClean="0"/>
              <a:t>Modified cursor was considered more </a:t>
            </a:r>
            <a:r>
              <a:rPr lang="en-US" dirty="0" smtClean="0">
                <a:solidFill>
                  <a:srgbClr val="F79646"/>
                </a:solidFill>
              </a:rPr>
              <a:t>ineffective</a:t>
            </a:r>
            <a:r>
              <a:rPr lang="en-US" dirty="0" smtClean="0"/>
              <a:t> and too </a:t>
            </a:r>
            <a:r>
              <a:rPr lang="en-US" dirty="0" smtClean="0">
                <a:solidFill>
                  <a:srgbClr val="F79646"/>
                </a:solidFill>
              </a:rPr>
              <a:t>frustrating</a:t>
            </a:r>
            <a:endParaRPr lang="en-US" dirty="0" smtClean="0"/>
          </a:p>
          <a:p>
            <a:pPr lvl="1"/>
            <a:r>
              <a:rPr lang="en-US" dirty="0" smtClean="0"/>
              <a:t>Inaccuracy Issue </a:t>
            </a:r>
          </a:p>
          <a:p>
            <a:r>
              <a:rPr lang="en-US" dirty="0" smtClean="0"/>
              <a:t>But, modified cursor scores were consistently above 5</a:t>
            </a:r>
            <a:r>
              <a:rPr lang="en-US" dirty="0"/>
              <a:t> </a:t>
            </a:r>
            <a:r>
              <a:rPr lang="en-US" dirty="0" smtClean="0"/>
              <a:t>(out of 9).</a:t>
            </a:r>
            <a:endParaRPr lang="en-US" dirty="0"/>
          </a:p>
        </p:txBody>
      </p:sp>
    </p:spTree>
    <p:extLst>
      <p:ext uri="{BB962C8B-B14F-4D97-AF65-F5344CB8AC3E}">
        <p14:creationId xmlns:p14="http://schemas.microsoft.com/office/powerpoint/2010/main" val="522868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0681"/>
            <a:ext cx="8229600" cy="595234"/>
          </a:xfrm>
        </p:spPr>
        <p:txBody>
          <a:bodyPr/>
          <a:lstStyle/>
          <a:p>
            <a:r>
              <a:rPr lang="en-SG" sz="4000" dirty="0"/>
              <a:t>Results - Website</a:t>
            </a:r>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790700" y="1129798"/>
            <a:ext cx="5505450" cy="5163841"/>
          </a:xfrm>
          <a:prstGeom prst="rect">
            <a:avLst/>
          </a:prstGeom>
        </p:spPr>
      </p:pic>
      <p:sp>
        <p:nvSpPr>
          <p:cNvPr id="7" name="Rectangle 6"/>
          <p:cNvSpPr/>
          <p:nvPr/>
        </p:nvSpPr>
        <p:spPr>
          <a:xfrm>
            <a:off x="7296151" y="3248886"/>
            <a:ext cx="3105149" cy="925663"/>
          </a:xfrm>
          <a:prstGeom prst="rect">
            <a:avLst/>
          </a:prstGeom>
          <a:blipFill>
            <a:blip r:embed="rId3">
              <a:alphaModFix amt="80000"/>
            </a:blip>
            <a:stretch>
              <a:fillRect/>
            </a:stretch>
          </a:blip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Tree>
    <p:extLst>
      <p:ext uri="{BB962C8B-B14F-4D97-AF65-F5344CB8AC3E}">
        <p14:creationId xmlns:p14="http://schemas.microsoft.com/office/powerpoint/2010/main" val="389743075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0681"/>
            <a:ext cx="8229600" cy="595234"/>
          </a:xfrm>
        </p:spPr>
        <p:txBody>
          <a:bodyPr/>
          <a:lstStyle/>
          <a:p>
            <a:r>
              <a:rPr lang="en-SG" sz="4000" dirty="0"/>
              <a:t>Results - Website</a:t>
            </a:r>
          </a:p>
        </p:txBody>
      </p:sp>
      <p:graphicFrame>
        <p:nvGraphicFramePr>
          <p:cNvPr id="23" name="Content Placeholder 22"/>
          <p:cNvGraphicFramePr>
            <a:graphicFrameLocks noGrp="1"/>
          </p:cNvGraphicFramePr>
          <p:nvPr>
            <p:ph idx="1"/>
            <p:extLst>
              <p:ext uri="{D42A27DB-BD31-4B8C-83A1-F6EECF244321}">
                <p14:modId xmlns:p14="http://schemas.microsoft.com/office/powerpoint/2010/main" val="3038766560"/>
              </p:ext>
            </p:extLst>
          </p:nvPr>
        </p:nvGraphicFramePr>
        <p:xfrm>
          <a:off x="1524000" y="1066800"/>
          <a:ext cx="9076650" cy="5562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9094361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 - Website</a:t>
            </a:r>
            <a:endParaRPr lang="en-US" dirty="0"/>
          </a:p>
        </p:txBody>
      </p:sp>
      <p:sp>
        <p:nvSpPr>
          <p:cNvPr id="3" name="Content Placeholder 2"/>
          <p:cNvSpPr>
            <a:spLocks noGrp="1"/>
          </p:cNvSpPr>
          <p:nvPr>
            <p:ph idx="1"/>
          </p:nvPr>
        </p:nvSpPr>
        <p:spPr/>
        <p:txBody>
          <a:bodyPr/>
          <a:lstStyle/>
          <a:p>
            <a:r>
              <a:rPr lang="en-US" dirty="0">
                <a:solidFill>
                  <a:schemeClr val="accent5">
                    <a:lumMod val="60000"/>
                    <a:lumOff val="40000"/>
                  </a:schemeClr>
                </a:solidFill>
                <a:latin typeface="Museo 500" pitchFamily="50" charset="0"/>
                <a:cs typeface="Museo 500 Regular"/>
              </a:rPr>
              <a:t>Video </a:t>
            </a:r>
            <a:r>
              <a:rPr lang="en-US" dirty="0" smtClean="0">
                <a:solidFill>
                  <a:schemeClr val="accent5">
                    <a:lumMod val="60000"/>
                    <a:lumOff val="40000"/>
                  </a:schemeClr>
                </a:solidFill>
                <a:latin typeface="Museo 500" pitchFamily="50" charset="0"/>
                <a:cs typeface="Museo 500 Regular"/>
              </a:rPr>
              <a:t>function</a:t>
            </a:r>
            <a:r>
              <a:rPr lang="en-US" dirty="0" smtClean="0">
                <a:latin typeface="Museo 500" pitchFamily="50" charset="0"/>
                <a:cs typeface="Museo 500 Regular"/>
              </a:rPr>
              <a:t> </a:t>
            </a:r>
            <a:r>
              <a:rPr lang="en-US" dirty="0" smtClean="0"/>
              <a:t>should…</a:t>
            </a:r>
          </a:p>
          <a:p>
            <a:pPr lvl="1"/>
            <a:r>
              <a:rPr lang="en-US" dirty="0" smtClean="0"/>
              <a:t>Be </a:t>
            </a:r>
            <a:r>
              <a:rPr lang="en-US" dirty="0"/>
              <a:t>made an </a:t>
            </a:r>
            <a:r>
              <a:rPr lang="en-US" dirty="0" smtClean="0"/>
              <a:t>option</a:t>
            </a:r>
          </a:p>
          <a:p>
            <a:pPr lvl="1"/>
            <a:r>
              <a:rPr lang="en-US" dirty="0" smtClean="0"/>
              <a:t>Have buffer </a:t>
            </a:r>
            <a:r>
              <a:rPr lang="en-US" dirty="0"/>
              <a:t>time before </a:t>
            </a:r>
            <a:r>
              <a:rPr lang="en-US" dirty="0" smtClean="0"/>
              <a:t>auto-pausing</a:t>
            </a:r>
          </a:p>
          <a:p>
            <a:pPr lvl="1"/>
            <a:r>
              <a:rPr lang="en-US" dirty="0" smtClean="0"/>
              <a:t>Reduce play timer</a:t>
            </a:r>
          </a:p>
          <a:p>
            <a:r>
              <a:rPr lang="en-US" dirty="0" smtClean="0">
                <a:solidFill>
                  <a:srgbClr val="93CDDD"/>
                </a:solidFill>
                <a:latin typeface="Museo 500" pitchFamily="50" charset="0"/>
                <a:cs typeface="Museo 500 Regular"/>
              </a:rPr>
              <a:t>Cursor</a:t>
            </a:r>
            <a:r>
              <a:rPr lang="en-US" dirty="0" smtClean="0"/>
              <a:t> moving while reading is irritating</a:t>
            </a:r>
          </a:p>
          <a:p>
            <a:pPr lvl="1"/>
            <a:r>
              <a:rPr lang="en-US" dirty="0" smtClean="0"/>
              <a:t>Cursor should disappear while over text</a:t>
            </a:r>
          </a:p>
          <a:p>
            <a:r>
              <a:rPr lang="en-US" dirty="0" smtClean="0">
                <a:solidFill>
                  <a:srgbClr val="93CDDD"/>
                </a:solidFill>
                <a:latin typeface="Museo 500" pitchFamily="50" charset="0"/>
              </a:rPr>
              <a:t>Selectable Objects </a:t>
            </a:r>
            <a:r>
              <a:rPr lang="en-US" dirty="0" smtClean="0"/>
              <a:t>should be large</a:t>
            </a:r>
          </a:p>
          <a:p>
            <a:pPr lvl="1"/>
            <a:endParaRPr lang="en-US" dirty="0" smtClean="0"/>
          </a:p>
          <a:p>
            <a:endParaRPr lang="en-US" dirty="0" smtClean="0"/>
          </a:p>
        </p:txBody>
      </p:sp>
    </p:spTree>
    <p:extLst>
      <p:ext uri="{BB962C8B-B14F-4D97-AF65-F5344CB8AC3E}">
        <p14:creationId xmlns:p14="http://schemas.microsoft.com/office/powerpoint/2010/main" val="404464172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1811868" y="1600201"/>
            <a:ext cx="8585199" cy="5043215"/>
          </a:xfrm>
        </p:spPr>
        <p:txBody>
          <a:bodyPr/>
          <a:lstStyle/>
          <a:p>
            <a:r>
              <a:rPr lang="en-US" dirty="0"/>
              <a:t>Once </a:t>
            </a:r>
            <a:r>
              <a:rPr lang="en-US" dirty="0" smtClean="0"/>
              <a:t>eye</a:t>
            </a:r>
            <a:r>
              <a:rPr lang="en-US" dirty="0"/>
              <a:t>-tracker is </a:t>
            </a:r>
            <a:r>
              <a:rPr lang="en-US" dirty="0">
                <a:solidFill>
                  <a:srgbClr val="F79646"/>
                </a:solidFill>
              </a:rPr>
              <a:t>accurate</a:t>
            </a:r>
            <a:r>
              <a:rPr lang="en-US" dirty="0"/>
              <a:t> enough</a:t>
            </a:r>
            <a:r>
              <a:rPr lang="en-US" dirty="0" smtClean="0"/>
              <a:t>,</a:t>
            </a:r>
          </a:p>
          <a:p>
            <a:r>
              <a:rPr lang="en-US" dirty="0" smtClean="0"/>
              <a:t>Eye-tracking </a:t>
            </a:r>
            <a:r>
              <a:rPr lang="en-US" dirty="0">
                <a:solidFill>
                  <a:schemeClr val="accent6"/>
                </a:solidFill>
              </a:rPr>
              <a:t>beats the mouse</a:t>
            </a:r>
            <a:r>
              <a:rPr lang="en-US" dirty="0"/>
              <a:t> in terms of..</a:t>
            </a:r>
            <a:r>
              <a:rPr lang="en-US" dirty="0" smtClean="0"/>
              <a:t>.</a:t>
            </a:r>
            <a:endParaRPr lang="en-US" sz="3600" dirty="0"/>
          </a:p>
          <a:p>
            <a:pPr lvl="1"/>
            <a:r>
              <a:rPr lang="en-US" sz="3600" dirty="0">
                <a:solidFill>
                  <a:schemeClr val="accent6">
                    <a:lumMod val="60000"/>
                    <a:lumOff val="40000"/>
                  </a:schemeClr>
                </a:solidFill>
              </a:rPr>
              <a:t>Speed/Efficiency</a:t>
            </a:r>
          </a:p>
          <a:p>
            <a:pPr lvl="1"/>
            <a:r>
              <a:rPr lang="en-US" sz="3600" dirty="0">
                <a:solidFill>
                  <a:schemeClr val="accent1">
                    <a:lumMod val="60000"/>
                    <a:lumOff val="40000"/>
                  </a:schemeClr>
                </a:solidFill>
              </a:rPr>
              <a:t>Targeting &amp; Tracking tasks</a:t>
            </a:r>
            <a:endParaRPr lang="en-US" sz="3600" dirty="0"/>
          </a:p>
          <a:p>
            <a:pPr lvl="1"/>
            <a:r>
              <a:rPr lang="en-US" sz="3600" dirty="0">
                <a:solidFill>
                  <a:schemeClr val="accent3">
                    <a:lumMod val="60000"/>
                    <a:lumOff val="40000"/>
                  </a:schemeClr>
                </a:solidFill>
              </a:rPr>
              <a:t>Intuitiveness</a:t>
            </a:r>
          </a:p>
        </p:txBody>
      </p:sp>
      <p:sp>
        <p:nvSpPr>
          <p:cNvPr id="4" name="Title 3"/>
          <p:cNvSpPr txBox="1">
            <a:spLocks/>
          </p:cNvSpPr>
          <p:nvPr/>
        </p:nvSpPr>
        <p:spPr>
          <a:xfrm>
            <a:off x="4482510" y="5375310"/>
            <a:ext cx="3381154"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cap="none" dirty="0">
                <a:solidFill>
                  <a:srgbClr val="95B3D7"/>
                </a:solidFill>
                <a:latin typeface="Museo 300" pitchFamily="50" charset="0"/>
                <a:cs typeface="Museo 300 Regular"/>
              </a:rPr>
              <a:t>Effective.</a:t>
            </a:r>
          </a:p>
        </p:txBody>
      </p:sp>
      <p:sp>
        <p:nvSpPr>
          <p:cNvPr id="5" name="Title 3"/>
          <p:cNvSpPr txBox="1">
            <a:spLocks/>
          </p:cNvSpPr>
          <p:nvPr/>
        </p:nvSpPr>
        <p:spPr>
          <a:xfrm>
            <a:off x="7367347" y="5364167"/>
            <a:ext cx="3364221"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cap="none" dirty="0">
                <a:solidFill>
                  <a:schemeClr val="accent3">
                    <a:lumMod val="60000"/>
                    <a:lumOff val="40000"/>
                  </a:schemeClr>
                </a:solidFill>
                <a:latin typeface="Museo 300" pitchFamily="50" charset="0"/>
                <a:cs typeface="Museo 300 Regular"/>
              </a:rPr>
              <a:t>Intuitive.</a:t>
            </a:r>
          </a:p>
        </p:txBody>
      </p:sp>
      <p:sp>
        <p:nvSpPr>
          <p:cNvPr id="6" name="Title 3"/>
          <p:cNvSpPr txBox="1">
            <a:spLocks/>
          </p:cNvSpPr>
          <p:nvPr/>
        </p:nvSpPr>
        <p:spPr>
          <a:xfrm>
            <a:off x="1913461" y="5364167"/>
            <a:ext cx="2694836"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cap="none" dirty="0">
                <a:solidFill>
                  <a:schemeClr val="accent6">
                    <a:lumMod val="60000"/>
                    <a:lumOff val="40000"/>
                  </a:schemeClr>
                </a:solidFill>
                <a:latin typeface="Museo 300" pitchFamily="50" charset="0"/>
                <a:cs typeface="Museo 300 Regular"/>
              </a:rPr>
              <a:t>Efficient.</a:t>
            </a:r>
          </a:p>
        </p:txBody>
      </p:sp>
    </p:spTree>
    <p:extLst>
      <p:ext uri="{BB962C8B-B14F-4D97-AF65-F5344CB8AC3E}">
        <p14:creationId xmlns:p14="http://schemas.microsoft.com/office/powerpoint/2010/main" val="41936522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200"/>
                            </p:stCondLst>
                            <p:childTnLst>
                              <p:par>
                                <p:cTn id="13" presetID="10" presetClass="entr" presetSubtype="0" fill="hold" grpId="0" nodeType="afterEffect">
                                  <p:stCondLst>
                                    <p:cond delay="2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to the Future...</a:t>
            </a:r>
            <a:endParaRPr lang="en-US" dirty="0"/>
          </a:p>
        </p:txBody>
      </p:sp>
      <p:sp>
        <p:nvSpPr>
          <p:cNvPr id="3" name="Content Placeholder 2"/>
          <p:cNvSpPr>
            <a:spLocks noGrp="1"/>
          </p:cNvSpPr>
          <p:nvPr>
            <p:ph idx="1"/>
          </p:nvPr>
        </p:nvSpPr>
        <p:spPr>
          <a:xfrm>
            <a:off x="609600" y="1600200"/>
            <a:ext cx="10972800" cy="5043215"/>
          </a:xfrm>
        </p:spPr>
        <p:txBody>
          <a:bodyPr/>
          <a:lstStyle/>
          <a:p>
            <a:r>
              <a:rPr lang="en-US" dirty="0" smtClean="0"/>
              <a:t>Improving the </a:t>
            </a:r>
            <a:r>
              <a:rPr lang="en-US" dirty="0" smtClean="0">
                <a:solidFill>
                  <a:schemeClr val="accent1">
                    <a:lumMod val="60000"/>
                    <a:lumOff val="40000"/>
                  </a:schemeClr>
                </a:solidFill>
              </a:rPr>
              <a:t>Input Methods</a:t>
            </a:r>
          </a:p>
          <a:p>
            <a:pPr lvl="1"/>
            <a:r>
              <a:rPr lang="en-US" dirty="0" smtClean="0"/>
              <a:t>Sound input over physical input</a:t>
            </a:r>
          </a:p>
          <a:p>
            <a:r>
              <a:rPr lang="en-US" dirty="0" smtClean="0"/>
              <a:t>Improving </a:t>
            </a:r>
            <a:r>
              <a:rPr lang="en-US" dirty="0" smtClean="0">
                <a:solidFill>
                  <a:schemeClr val="accent2">
                    <a:lumMod val="60000"/>
                    <a:lumOff val="40000"/>
                  </a:schemeClr>
                </a:solidFill>
              </a:rPr>
              <a:t>Accuracy</a:t>
            </a:r>
          </a:p>
          <a:p>
            <a:pPr lvl="1"/>
            <a:r>
              <a:rPr lang="en-US" dirty="0" smtClean="0"/>
              <a:t>Head </a:t>
            </a:r>
            <a:r>
              <a:rPr lang="en-US" dirty="0"/>
              <a:t>tracking to mitigate </a:t>
            </a:r>
            <a:r>
              <a:rPr lang="en-US" dirty="0" smtClean="0"/>
              <a:t>precision</a:t>
            </a:r>
          </a:p>
          <a:p>
            <a:r>
              <a:rPr lang="en-US" dirty="0" smtClean="0"/>
              <a:t>Improve </a:t>
            </a:r>
            <a:r>
              <a:rPr lang="en-US" dirty="0" smtClean="0">
                <a:solidFill>
                  <a:srgbClr val="92D050"/>
                </a:solidFill>
              </a:rPr>
              <a:t>Interface</a:t>
            </a:r>
          </a:p>
          <a:p>
            <a:r>
              <a:rPr lang="en-US" dirty="0" smtClean="0"/>
              <a:t>Further </a:t>
            </a:r>
            <a:r>
              <a:rPr lang="en-US" dirty="0" smtClean="0">
                <a:solidFill>
                  <a:schemeClr val="accent6">
                    <a:lumMod val="60000"/>
                    <a:lumOff val="40000"/>
                  </a:schemeClr>
                </a:solidFill>
              </a:rPr>
              <a:t>Research</a:t>
            </a:r>
            <a:endParaRPr lang="en-US" dirty="0">
              <a:solidFill>
                <a:schemeClr val="accent6">
                  <a:lumMod val="60000"/>
                  <a:lumOff val="40000"/>
                </a:schemeClr>
              </a:solidFill>
            </a:endParaRPr>
          </a:p>
          <a:p>
            <a:pPr lvl="1"/>
            <a:r>
              <a:rPr lang="en-US" dirty="0" smtClean="0"/>
              <a:t>Suitability of certain tasks for eye-tracking</a:t>
            </a:r>
            <a:endParaRPr lang="en-US" dirty="0"/>
          </a:p>
        </p:txBody>
      </p:sp>
    </p:spTree>
    <p:extLst>
      <p:ext uri="{BB962C8B-B14F-4D97-AF65-F5344CB8AC3E}">
        <p14:creationId xmlns:p14="http://schemas.microsoft.com/office/powerpoint/2010/main" val="395061909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437058" y="269632"/>
            <a:ext cx="9309099" cy="6434016"/>
            <a:chOff x="49824" y="423984"/>
            <a:chExt cx="9055100" cy="6121400"/>
          </a:xfrm>
        </p:grpSpPr>
        <p:pic>
          <p:nvPicPr>
            <p:cNvPr id="8" name="Picture 7" descr="TE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4" y="423984"/>
              <a:ext cx="9055100" cy="6121400"/>
            </a:xfrm>
            <a:prstGeom prst="rect">
              <a:avLst/>
            </a:prstGeom>
            <a:ln>
              <a:noFill/>
            </a:ln>
            <a:effectLst>
              <a:softEdge rad="112500"/>
            </a:effectLst>
          </p:spPr>
        </p:pic>
        <p:sp>
          <p:nvSpPr>
            <p:cNvPr id="9" name="Rectangle 8"/>
            <p:cNvSpPr/>
            <p:nvPr/>
          </p:nvSpPr>
          <p:spPr>
            <a:xfrm>
              <a:off x="2837488" y="2928258"/>
              <a:ext cx="4367813" cy="878467"/>
            </a:xfrm>
            <a:prstGeom prst="rect">
              <a:avLst/>
            </a:prstGeom>
            <a:noFill/>
          </p:spPr>
          <p:txBody>
            <a:bodyPr wrap="none" lIns="91440" tIns="45720" rIns="91440" bIns="45720">
              <a:spAutoFit/>
            </a:bodyPr>
            <a:lstStyle/>
            <a:p>
              <a:pPr algn="ctr"/>
              <a:r>
                <a:rPr lang="en-US" sz="5400" dirty="0">
                  <a:ln w="12700">
                    <a:solidFill>
                      <a:schemeClr val="tx2">
                        <a:satMod val="155000"/>
                      </a:schemeClr>
                    </a:solidFill>
                    <a:prstDash val="solid"/>
                  </a:ln>
                  <a:solidFill>
                    <a:schemeClr val="bg2">
                      <a:tint val="85000"/>
                      <a:satMod val="155000"/>
                    </a:schemeClr>
                  </a:solidFill>
                  <a:effectLst>
                    <a:glow rad="101600">
                      <a:schemeClr val="bg1">
                        <a:alpha val="9000"/>
                      </a:schemeClr>
                    </a:glow>
                    <a:outerShdw blurRad="41275" dist="20320" dir="1800000" algn="tl" rotWithShape="0">
                      <a:srgbClr val="000000">
                        <a:alpha val="40000"/>
                      </a:srgbClr>
                    </a:outerShdw>
                  </a:effectLst>
                  <a:latin typeface="Audiowide" pitchFamily="2" charset="0"/>
                  <a:ea typeface="Arial Unicode MS" pitchFamily="34" charset="-128"/>
                  <a:cs typeface="Arial Unicode MS" pitchFamily="34" charset="-128"/>
                </a:rPr>
                <a:t>Thank You!</a:t>
              </a:r>
            </a:p>
          </p:txBody>
        </p:sp>
      </p:grpSp>
    </p:spTree>
    <p:extLst>
      <p:ext uri="{BB962C8B-B14F-4D97-AF65-F5344CB8AC3E}">
        <p14:creationId xmlns:p14="http://schemas.microsoft.com/office/powerpoint/2010/main" val="313950880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274638"/>
            <a:ext cx="12192000" cy="1143000"/>
          </a:xfrm>
          <a:effectLst>
            <a:softEdge rad="63500"/>
          </a:effectLst>
        </p:spPr>
        <p:txBody>
          <a:bodyPr>
            <a:normAutofit/>
          </a:bodyPr>
          <a:lstStyle/>
          <a:p>
            <a:pPr algn="l"/>
            <a:r>
              <a:rPr lang="en-US" sz="6000" b="1" dirty="0" smtClean="0"/>
              <a:t>			Objectives</a:t>
            </a:r>
            <a:endParaRPr lang="en-US" sz="6000" b="1" dirty="0"/>
          </a:p>
        </p:txBody>
      </p:sp>
      <p:pic>
        <p:nvPicPr>
          <p:cNvPr id="5" name="Picture 4" descr="applications_ii.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775570" y="2488697"/>
            <a:ext cx="4669692" cy="4669692"/>
          </a:xfrm>
          <a:prstGeom prst="rect">
            <a:avLst/>
          </a:prstGeom>
        </p:spPr>
      </p:pic>
      <p:pic>
        <p:nvPicPr>
          <p:cNvPr id="6" name="Picture 5" descr="research-icon.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1200" y="1671638"/>
            <a:ext cx="3352800" cy="4079982"/>
          </a:xfrm>
          <a:prstGeom prst="rect">
            <a:avLst/>
          </a:prstGeom>
        </p:spPr>
      </p:pic>
      <p:sp>
        <p:nvSpPr>
          <p:cNvPr id="7" name="TextBox 6"/>
          <p:cNvSpPr txBox="1"/>
          <p:nvPr/>
        </p:nvSpPr>
        <p:spPr>
          <a:xfrm>
            <a:off x="3017949" y="4735620"/>
            <a:ext cx="1326722" cy="769441"/>
          </a:xfrm>
          <a:prstGeom prst="rect">
            <a:avLst/>
          </a:prstGeom>
          <a:noFill/>
        </p:spPr>
        <p:txBody>
          <a:bodyPr wrap="none" rtlCol="0">
            <a:spAutoFit/>
          </a:bodyPr>
          <a:lstStyle/>
          <a:p>
            <a:r>
              <a:rPr lang="en-US" sz="4400" dirty="0">
                <a:solidFill>
                  <a:schemeClr val="bg1"/>
                </a:solidFill>
                <a:effectLst>
                  <a:glow rad="203200">
                    <a:schemeClr val="bg1">
                      <a:alpha val="32000"/>
                    </a:schemeClr>
                  </a:glow>
                </a:effectLst>
                <a:latin typeface="Museo 300" pitchFamily="50" charset="0"/>
                <a:cs typeface="Museo 300 Regular"/>
              </a:rPr>
              <a:t>DSO</a:t>
            </a:r>
          </a:p>
        </p:txBody>
      </p:sp>
    </p:spTree>
    <p:extLst>
      <p:ext uri="{BB962C8B-B14F-4D97-AF65-F5344CB8AC3E}">
        <p14:creationId xmlns:p14="http://schemas.microsoft.com/office/powerpoint/2010/main" val="24765402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181000" y="2540178"/>
            <a:ext cx="2914360" cy="2914360"/>
          </a:xfrm>
          <a:prstGeom prst="rect">
            <a:avLst/>
          </a:prstGeom>
        </p:spPr>
      </p:pic>
      <p:pic>
        <p:nvPicPr>
          <p:cNvPr id="15" name="Picture 14"/>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100000">
                        <a14:backgroundMark x1="72727" y1="80682" x2="72727" y2="80682"/>
                        <a14:backgroundMark x1="72727" y1="74716" x2="72727" y2="74716"/>
                        <a14:backgroundMark x1="37537" y1="74716" x2="37537" y2="74716"/>
                        <a14:backgroundMark x1="31085" y1="69886" x2="31085" y2="69886"/>
                        <a14:backgroundMark x1="61290" y1="73011" x2="61290" y2="73011"/>
                        <a14:backgroundMark x1="59238" y1="78693" x2="59238" y2="78693"/>
                        <a14:backgroundMark x1="55132" y1="74716" x2="55132" y2="74716"/>
                        <a14:backgroundMark x1="71261" y1="24432" x2="71261" y2="24432"/>
                      </a14:backgroundRemoval>
                    </a14:imgEffect>
                  </a14:imgLayer>
                </a14:imgProps>
              </a:ext>
            </a:extLst>
          </a:blip>
          <a:srcRect l="14054" t="11757" r="18271" b="25306"/>
          <a:stretch/>
        </p:blipFill>
        <p:spPr>
          <a:xfrm>
            <a:off x="2126732" y="2246818"/>
            <a:ext cx="3255636" cy="3255636"/>
          </a:xfrm>
          <a:prstGeom prst="rect">
            <a:avLst/>
          </a:prstGeom>
        </p:spPr>
      </p:pic>
      <p:sp>
        <p:nvSpPr>
          <p:cNvPr id="2" name="Title 1"/>
          <p:cNvSpPr>
            <a:spLocks noGrp="1"/>
          </p:cNvSpPr>
          <p:nvPr>
            <p:ph type="title"/>
          </p:nvPr>
        </p:nvSpPr>
        <p:spPr/>
        <p:txBody>
          <a:bodyPr/>
          <a:lstStyle/>
          <a:p>
            <a:r>
              <a:rPr lang="en-US" dirty="0" smtClean="0"/>
              <a:t>The Applications</a:t>
            </a:r>
            <a:endParaRPr lang="en-US" dirty="0"/>
          </a:p>
        </p:txBody>
      </p:sp>
    </p:spTree>
    <p:extLst>
      <p:ext uri="{BB962C8B-B14F-4D97-AF65-F5344CB8AC3E}">
        <p14:creationId xmlns:p14="http://schemas.microsoft.com/office/powerpoint/2010/main" val="22376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 Audience</a:t>
            </a:r>
            <a:endParaRPr lang="en-US" dirty="0"/>
          </a:p>
        </p:txBody>
      </p:sp>
      <p:sp>
        <p:nvSpPr>
          <p:cNvPr id="3" name="Content Placeholder 2"/>
          <p:cNvSpPr>
            <a:spLocks noGrp="1"/>
          </p:cNvSpPr>
          <p:nvPr>
            <p:ph idx="1"/>
          </p:nvPr>
        </p:nvSpPr>
        <p:spPr/>
        <p:txBody>
          <a:bodyPr>
            <a:normAutofit/>
          </a:bodyPr>
          <a:lstStyle/>
          <a:p>
            <a:pPr marL="0" indent="0">
              <a:buNone/>
            </a:pPr>
            <a:endParaRPr lang="en-US" sz="1100" dirty="0"/>
          </a:p>
          <a:p>
            <a:r>
              <a:rPr lang="en-US" sz="4800" dirty="0"/>
              <a:t>Physically Disabled</a:t>
            </a:r>
          </a:p>
          <a:p>
            <a:r>
              <a:rPr lang="en-US" sz="4800" dirty="0"/>
              <a:t>General Public</a:t>
            </a:r>
          </a:p>
          <a:p>
            <a:pPr marL="0" indent="0">
              <a:buNone/>
            </a:pPr>
            <a:endParaRPr lang="en-US" sz="4800" dirty="0"/>
          </a:p>
        </p:txBody>
      </p:sp>
      <p:pic>
        <p:nvPicPr>
          <p:cNvPr id="4" name="Picture 3"/>
          <p:cNvPicPr>
            <a:picLocks noChangeAspect="1"/>
          </p:cNvPicPr>
          <p:nvPr/>
        </p:nvPicPr>
        <p:blipFill>
          <a:blip r:embed="rId2">
            <a:alphaModFix amt="56000"/>
          </a:blip>
          <a:stretch>
            <a:fillRect/>
          </a:stretch>
        </p:blipFill>
        <p:spPr>
          <a:xfrm>
            <a:off x="4884615" y="3623866"/>
            <a:ext cx="5138614" cy="28433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773856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Why I-Focus?</a:t>
            </a:r>
          </a:p>
        </p:txBody>
      </p:sp>
      <p:pic>
        <p:nvPicPr>
          <p:cNvPr id="6" name="Picture 5" descr="Picture_Person_Hard_at_Work_at_a_Computer_Typing_at_the_Keyboard_and_Using_the_Mouse_in_an_Office_Environment_in_This_Stock_Photo_110812-130548-392001.jpg"/>
          <p:cNvPicPr>
            <a:picLocks noChangeAspect="1"/>
          </p:cNvPicPr>
          <p:nvPr/>
        </p:nvPicPr>
        <p:blipFill rotWithShape="1">
          <a:blip r:embed="rId3">
            <a:extLst>
              <a:ext uri="{28A0092B-C50C-407E-A947-70E740481C1C}">
                <a14:useLocalDpi xmlns:a14="http://schemas.microsoft.com/office/drawing/2010/main" val="0"/>
              </a:ext>
            </a:extLst>
          </a:blip>
          <a:srcRect b="6274"/>
          <a:stretch/>
        </p:blipFill>
        <p:spPr>
          <a:xfrm>
            <a:off x="1697418" y="1633538"/>
            <a:ext cx="6071655" cy="4872119"/>
          </a:xfrm>
          <a:prstGeom prst="rect">
            <a:avLst/>
          </a:prstGeom>
          <a:ln>
            <a:noFill/>
          </a:ln>
          <a:effectLst>
            <a:softEdge rad="330200"/>
          </a:effectLst>
        </p:spPr>
      </p:pic>
      <p:pic>
        <p:nvPicPr>
          <p:cNvPr id="7" name="Picture 6" descr="imgres.jpg"/>
          <p:cNvPicPr>
            <a:picLocks noChangeAspect="1"/>
          </p:cNvPicPr>
          <p:nvPr/>
        </p:nvPicPr>
        <p:blipFill rotWithShape="1">
          <a:blip r:embed="rId4">
            <a:extLst>
              <a:ext uri="{28A0092B-C50C-407E-A947-70E740481C1C}">
                <a14:useLocalDpi xmlns:a14="http://schemas.microsoft.com/office/drawing/2010/main" val="0"/>
              </a:ext>
            </a:extLst>
          </a:blip>
          <a:srcRect l="10644"/>
          <a:stretch/>
        </p:blipFill>
        <p:spPr>
          <a:xfrm>
            <a:off x="7612768" y="1672613"/>
            <a:ext cx="2996618" cy="2231637"/>
          </a:xfrm>
          <a:prstGeom prst="rect">
            <a:avLst/>
          </a:prstGeom>
          <a:ln>
            <a:noFill/>
          </a:ln>
          <a:effectLst>
            <a:softEdge rad="254000"/>
          </a:effectLst>
        </p:spPr>
      </p:pic>
      <p:pic>
        <p:nvPicPr>
          <p:cNvPr id="3" name="Picture 2" descr="imgres.jpg"/>
          <p:cNvPicPr>
            <a:picLocks noChangeAspect="1"/>
          </p:cNvPicPr>
          <p:nvPr/>
        </p:nvPicPr>
        <p:blipFill>
          <a:blip r:embed="rId5">
            <a:alphaModFix amt="89000"/>
            <a:extLst>
              <a:ext uri="{28A0092B-C50C-407E-A947-70E740481C1C}">
                <a14:useLocalDpi xmlns:a14="http://schemas.microsoft.com/office/drawing/2010/main" val="0"/>
              </a:ext>
            </a:extLst>
          </a:blip>
          <a:stretch>
            <a:fillRect/>
          </a:stretch>
        </p:blipFill>
        <p:spPr>
          <a:xfrm>
            <a:off x="7648470" y="3728404"/>
            <a:ext cx="2960917" cy="2960917"/>
          </a:xfrm>
          <a:prstGeom prst="rect">
            <a:avLst/>
          </a:prstGeom>
          <a:ln>
            <a:noFill/>
          </a:ln>
          <a:effectLst>
            <a:softEdge rad="469900"/>
          </a:effectLst>
        </p:spPr>
      </p:pic>
      <p:pic>
        <p:nvPicPr>
          <p:cNvPr id="8" name="Picture 7" descr="Eye logo.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679274" y="5945872"/>
            <a:ext cx="1005869" cy="1005869"/>
          </a:xfrm>
          <a:prstGeom prst="rect">
            <a:avLst/>
          </a:prstGeom>
        </p:spPr>
      </p:pic>
    </p:spTree>
    <p:extLst>
      <p:ext uri="{BB962C8B-B14F-4D97-AF65-F5344CB8AC3E}">
        <p14:creationId xmlns:p14="http://schemas.microsoft.com/office/powerpoint/2010/main" val="183076740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Methodology</a:t>
            </a:r>
            <a:endParaRPr lang="en-US" dirty="0"/>
          </a:p>
        </p:txBody>
      </p:sp>
    </p:spTree>
    <p:extLst>
      <p:ext uri="{BB962C8B-B14F-4D97-AF65-F5344CB8AC3E}">
        <p14:creationId xmlns:p14="http://schemas.microsoft.com/office/powerpoint/2010/main" val="3786314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Methodology</a:t>
            </a:r>
            <a:endParaRPr lang="en-US" dirty="0"/>
          </a:p>
        </p:txBody>
      </p:sp>
      <p:graphicFrame>
        <p:nvGraphicFramePr>
          <p:cNvPr id="5" name="Diagram 4"/>
          <p:cNvGraphicFramePr/>
          <p:nvPr>
            <p:extLst>
              <p:ext uri="{D42A27DB-BD31-4B8C-83A1-F6EECF244321}">
                <p14:modId xmlns:p14="http://schemas.microsoft.com/office/powerpoint/2010/main" val="2236292608"/>
              </p:ext>
            </p:extLst>
          </p:nvPr>
        </p:nvGraphicFramePr>
        <p:xfrm>
          <a:off x="2032000" y="1824182"/>
          <a:ext cx="8243454" cy="4410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p:cNvGrpSpPr/>
          <p:nvPr/>
        </p:nvGrpSpPr>
        <p:grpSpPr>
          <a:xfrm rot="10800000">
            <a:off x="2166189" y="2846688"/>
            <a:ext cx="860020" cy="2426106"/>
            <a:chOff x="6146914" y="1003357"/>
            <a:chExt cx="860020" cy="860020"/>
          </a:xfrm>
        </p:grpSpPr>
        <p:sp>
          <p:nvSpPr>
            <p:cNvPr id="6" name="Down Arrow 5"/>
            <p:cNvSpPr/>
            <p:nvPr/>
          </p:nvSpPr>
          <p:spPr>
            <a:xfrm>
              <a:off x="6146914" y="1003357"/>
              <a:ext cx="860020" cy="860020"/>
            </a:xfrm>
            <a:prstGeom prst="downArrow">
              <a:avLst>
                <a:gd name="adj1" fmla="val 55000"/>
                <a:gd name="adj2" fmla="val 45000"/>
              </a:avLst>
            </a:prstGeom>
            <a:solidFill>
              <a:srgbClr val="E8D0D0">
                <a:alpha val="90000"/>
              </a:srgbClr>
            </a:solidFill>
            <a:ln>
              <a:noFill/>
            </a:ln>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7" name="Down Arrow 4"/>
            <p:cNvSpPr/>
            <p:nvPr/>
          </p:nvSpPr>
          <p:spPr>
            <a:xfrm>
              <a:off x="6340418" y="1003357"/>
              <a:ext cx="473012" cy="647165"/>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5560" tIns="35560" rIns="35560" bIns="35560" numCol="1" spcCol="1270" anchor="ctr" anchorCtr="0">
              <a:noAutofit/>
            </a:bodyPr>
            <a:lstStyle/>
            <a:p>
              <a:pPr algn="ctr" defTabSz="1244600">
                <a:lnSpc>
                  <a:spcPct val="90000"/>
                </a:lnSpc>
                <a:spcBef>
                  <a:spcPct val="0"/>
                </a:spcBef>
                <a:spcAft>
                  <a:spcPct val="35000"/>
                </a:spcAft>
              </a:pPr>
              <a:endParaRPr lang="en-US" sz="2800">
                <a:latin typeface="Museo 300" pitchFamily="50" charset="0"/>
                <a:cs typeface="Museo 300 Regular"/>
              </a:endParaRPr>
            </a:p>
          </p:txBody>
        </p:sp>
      </p:grpSp>
      <p:sp>
        <p:nvSpPr>
          <p:cNvPr id="2" name="Rectangle 1"/>
          <p:cNvSpPr/>
          <p:nvPr/>
        </p:nvSpPr>
        <p:spPr>
          <a:xfrm>
            <a:off x="2359693" y="5272795"/>
            <a:ext cx="915184" cy="481093"/>
          </a:xfrm>
          <a:prstGeom prst="rect">
            <a:avLst/>
          </a:prstGeom>
          <a:solidFill>
            <a:srgbClr val="E8D0D0">
              <a:alpha val="8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useo 300" pitchFamily="50" charset="0"/>
            </a:endParaRPr>
          </a:p>
        </p:txBody>
      </p:sp>
    </p:spTree>
    <p:extLst>
      <p:ext uri="{BB962C8B-B14F-4D97-AF65-F5344CB8AC3E}">
        <p14:creationId xmlns:p14="http://schemas.microsoft.com/office/powerpoint/2010/main" val="1425297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2713</TotalTime>
  <Words>1941</Words>
  <Application>Microsoft Macintosh PowerPoint</Application>
  <PresentationFormat>Custom</PresentationFormat>
  <Paragraphs>296</Paragraphs>
  <Slides>38</Slides>
  <Notes>29</Notes>
  <HiddenSlides>9</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   Introduction</vt:lpstr>
      <vt:lpstr>PowerPoint Presentation</vt:lpstr>
      <vt:lpstr>   Objectives</vt:lpstr>
      <vt:lpstr>The Applications</vt:lpstr>
      <vt:lpstr>Target Audience</vt:lpstr>
      <vt:lpstr>Why I-Focus?</vt:lpstr>
      <vt:lpstr>Methodology</vt:lpstr>
      <vt:lpstr>Methodology</vt:lpstr>
      <vt:lpstr>Timeline</vt:lpstr>
      <vt:lpstr>Application</vt:lpstr>
      <vt:lpstr>Input methods</vt:lpstr>
      <vt:lpstr>Devices</vt:lpstr>
      <vt:lpstr>Devices</vt:lpstr>
      <vt:lpstr>Features</vt:lpstr>
      <vt:lpstr>Screenshots</vt:lpstr>
      <vt:lpstr>Screenshots</vt:lpstr>
      <vt:lpstr>Screenshots</vt:lpstr>
      <vt:lpstr>The Full Package</vt:lpstr>
      <vt:lpstr>Live Demo</vt:lpstr>
      <vt:lpstr>Research</vt:lpstr>
      <vt:lpstr>Research Procedure</vt:lpstr>
      <vt:lpstr>Research Setup</vt:lpstr>
      <vt:lpstr>Research Procedure</vt:lpstr>
      <vt:lpstr>Results - Game</vt:lpstr>
      <vt:lpstr>Comments</vt:lpstr>
      <vt:lpstr>Comments - Game</vt:lpstr>
      <vt:lpstr>Comments - Game</vt:lpstr>
      <vt:lpstr>Research Procedure</vt:lpstr>
      <vt:lpstr>Results - Website</vt:lpstr>
      <vt:lpstr>Results - Website</vt:lpstr>
      <vt:lpstr>Results - Website</vt:lpstr>
      <vt:lpstr>Results - Website</vt:lpstr>
      <vt:lpstr>Results - Website</vt:lpstr>
      <vt:lpstr>Findings - Website</vt:lpstr>
      <vt:lpstr>Summary</vt:lpstr>
      <vt:lpstr>Looking to the Future...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Leong</dc:creator>
  <cp:lastModifiedBy>Samuel Leong</cp:lastModifiedBy>
  <cp:revision>833</cp:revision>
  <dcterms:created xsi:type="dcterms:W3CDTF">2014-06-15T08:09:15Z</dcterms:created>
  <dcterms:modified xsi:type="dcterms:W3CDTF">2014-07-06T05:34:16Z</dcterms:modified>
</cp:coreProperties>
</file>